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56.png" ContentType="image/png"/>
  <Override PartName="/ppt/media/image53.gif" ContentType="image/gif"/>
  <Override PartName="/ppt/media/image55.png" ContentType="image/png"/>
  <Override PartName="/ppt/media/image54.png" ContentType="image/png"/>
  <Override PartName="/ppt/media/image51.png" ContentType="image/png"/>
  <Override PartName="/ppt/media/image4.jpeg" ContentType="image/jpeg"/>
  <Override PartName="/ppt/media/image49.png" ContentType="image/png"/>
  <Override PartName="/ppt/media/image48.png" ContentType="image/png"/>
  <Override PartName="/ppt/media/image15.jpeg" ContentType="image/jpe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1.png" ContentType="image/png"/>
  <Override PartName="/ppt/media/image3.jpeg" ContentType="image/jpeg"/>
  <Override PartName="/ppt/media/image37.png" ContentType="image/png"/>
  <Override PartName="/ppt/media/image36.png" ContentType="image/png"/>
  <Override PartName="/ppt/media/image35.png" ContentType="image/png"/>
  <Override PartName="/ppt/media/image32.png" ContentType="image/png"/>
  <Override PartName="/ppt/media/image31.png" ContentType="image/png"/>
  <Override PartName="/ppt/media/image30.gif" ContentType="image/gif"/>
  <Override PartName="/ppt/media/image33.png" ContentType="image/png"/>
  <Override PartName="/ppt/media/image52.png" ContentType="image/png"/>
  <Override PartName="/ppt/media/image14.png" ContentType="image/png"/>
  <Override PartName="/ppt/media/image13.png" ContentType="image/png"/>
  <Override PartName="/ppt/media/image17.png" ContentType="image/png"/>
  <Override PartName="/ppt/media/image82.png" ContentType="image/png"/>
  <Override PartName="/ppt/media/image19.png" ContentType="image/png"/>
  <Override PartName="/ppt/media/image21.png" ContentType="image/png"/>
  <Override PartName="/ppt/media/image58.png" ContentType="image/png"/>
  <Override PartName="/ppt/media/image22.png" ContentType="image/png"/>
  <Override PartName="/ppt/media/image59.png" ContentType="image/png"/>
  <Override PartName="/ppt/media/image24.png" ContentType="image/png"/>
  <Override PartName="/ppt/media/image60.png" ContentType="image/png"/>
  <Override PartName="/ppt/media/image62.png" ContentType="image/png"/>
  <Override PartName="/ppt/media/image18.png" ContentType="image/png"/>
  <Override PartName="/ppt/media/image12.jpeg" ContentType="image/jpeg"/>
  <Override PartName="/ppt/media/image27.png" ContentType="image/png"/>
  <Override PartName="/ppt/media/image64.png" ContentType="image/png"/>
  <Override PartName="/ppt/media/image79.png" ContentType="image/png"/>
  <Override PartName="/ppt/media/image42.png" ContentType="image/png"/>
  <Override PartName="/ppt/media/image65.png" ContentType="image/png"/>
  <Override PartName="/ppt/media/image83.jpeg" ContentType="image/jpeg"/>
  <Override PartName="/ppt/media/image78.png" ContentType="image/png"/>
  <Override PartName="/ppt/media/image29.png" ContentType="image/png"/>
  <Override PartName="/ppt/media/image71.png" ContentType="image/png"/>
  <Override PartName="/ppt/media/image66.png" ContentType="image/png"/>
  <Override PartName="/ppt/media/image77.png" ContentType="image/png"/>
  <Override PartName="/ppt/media/image40.png" ContentType="image/png"/>
  <Override PartName="/ppt/media/image76.png" ContentType="image/png"/>
  <Override PartName="/ppt/media/image9.gif" ContentType="image/gif"/>
  <Override PartName="/ppt/media/image75.png" ContentType="image/png"/>
  <Override PartName="/ppt/media/image67.gif" ContentType="image/gif"/>
  <Override PartName="/ppt/media/image72.png" ContentType="image/png"/>
  <Override PartName="/ppt/media/image74.png" ContentType="image/png"/>
  <Override PartName="/ppt/media/image69.gif" ContentType="image/gif"/>
  <Override PartName="/ppt/media/image25.png" ContentType="image/png"/>
  <Override PartName="/ppt/media/image68.png" ContentType="image/png"/>
  <Override PartName="/ppt/media/image1.png" ContentType="image/png"/>
  <Override PartName="/ppt/media/image2.png" ContentType="image/png"/>
  <Override PartName="/ppt/media/image34.png" ContentType="image/png"/>
  <Override PartName="/ppt/media/image61.png" ContentType="image/png"/>
  <Override PartName="/ppt/media/image5.jpeg" ContentType="image/jpeg"/>
  <Override PartName="/ppt/media/image50.png" ContentType="image/png"/>
  <Override PartName="/ppt/media/image20.png" ContentType="image/png"/>
  <Override PartName="/ppt/media/image57.png" ContentType="image/png"/>
  <Override PartName="/ppt/media/image10.jpeg" ContentType="image/jpeg"/>
  <Override PartName="/ppt/media/image63.png" ContentType="image/png"/>
  <Override PartName="/ppt/media/image80.png" ContentType="image/png"/>
  <Override PartName="/ppt/media/image6.png" ContentType="image/png"/>
  <Override PartName="/ppt/media/image38.png" ContentType="image/png"/>
  <Override PartName="/ppt/media/image8.jpeg" ContentType="image/jpeg"/>
  <Override PartName="/ppt/media/image26.png" ContentType="image/png"/>
  <Override PartName="/ppt/media/image23.gif" ContentType="image/gif"/>
  <Override PartName="/ppt/media/image16.png" ContentType="image/png"/>
  <Override PartName="/ppt/media/image81.png" ContentType="image/png"/>
  <Override PartName="/ppt/media/image7.png" ContentType="image/png"/>
  <Override PartName="/ppt/media/image39.png" ContentType="image/png"/>
  <Override PartName="/ppt/media/image28.png" ContentType="image/png"/>
  <Override PartName="/ppt/media/image70.gif" ContentType="image/gif"/>
  <Override PartName="/ppt/media/image73.png" ContentType="image/png"/>
  <Override PartName="/ppt/media/image1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_rels/slide5.xml.rels" ContentType="application/vnd.openxmlformats-package.relationships+xml"/>
  <Override PartName="/ppt/slides/_rels/slide84.xml.rels" ContentType="application/vnd.openxmlformats-package.relationships+xml"/>
  <Override PartName="/ppt/slides/_rels/slide19.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83.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82.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79.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78.xml.rels" ContentType="application/vnd.openxmlformats-package.relationships+xml"/>
  <Override PartName="/ppt/slides/_rels/slide52.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51.xml.rels" ContentType="application/vnd.openxmlformats-package.relationships+xml"/>
  <Override PartName="/ppt/slides/_rels/slide88.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87.xml.rels" ContentType="application/vnd.openxmlformats-package.relationships+xml"/>
  <Override PartName="/ppt/slides/_rels/slide45.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70.xml.rels" ContentType="application/vnd.openxmlformats-package.relationships+xml"/>
  <Override PartName="/ppt/slides/_rels/slide65.xml.rels" ContentType="application/vnd.openxmlformats-package.relationships+xml"/>
  <Override PartName="/ppt/slides/_rels/slide71.xml.rels" ContentType="application/vnd.openxmlformats-package.relationships+xml"/>
  <Override PartName="/ppt/slides/_rels/slide66.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14.xml.rels" ContentType="application/vnd.openxmlformats-package.relationships+xml"/>
  <Override PartName="/ppt/slides/_rels/slide86.xml.rels" ContentType="application/vnd.openxmlformats-package.relationships+xml"/>
  <Override PartName="/ppt/slides/_rels/slide74.xml.rels" ContentType="application/vnd.openxmlformats-package.relationships+xml"/>
  <Override PartName="/ppt/slides/_rels/slide85.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5.xml" ContentType="application/vnd.openxmlformats-officedocument.presentationml.slide+xml"/>
  <Override PartName="/ppt/notesSlides/notesSlide82.xml" ContentType="application/vnd.openxmlformats-officedocument.presentationml.notesSlide+xml"/>
  <Override PartName="/ppt/notesSlides/notesSlide17.xml" ContentType="application/vnd.openxmlformats-officedocument.presentationml.notesSlide+xml"/>
  <Override PartName="/ppt/notesSlides/notesSlide76.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32.xml" ContentType="application/vnd.openxmlformats-officedocument.presentationml.notesSlide+xml"/>
  <Override PartName="/ppt/notesSlides/notesSlide69.xml" ContentType="application/vnd.openxmlformats-officedocument.presentationml.notesSlide+xml"/>
  <Override PartName="/ppt/notesSlides/notesSlide34.xml" ContentType="application/vnd.openxmlformats-officedocument.presentationml.notesSlide+xml"/>
  <Override PartName="/ppt/notesSlides/notesSlide71.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_rels/notesSlide74.xml.rels" ContentType="application/vnd.openxmlformats-package.relationships+xml"/>
  <Override PartName="/ppt/notesSlides/_rels/notesSlide72.xml.rels" ContentType="application/vnd.openxmlformats-package.relationships+xml"/>
  <Override PartName="/ppt/notesSlides/_rels/notesSlide68.xml.rels" ContentType="application/vnd.openxmlformats-package.relationships+xml"/>
  <Override PartName="/ppt/notesSlides/_rels/notesSlide67.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7.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18.xml.rels" ContentType="application/vnd.openxmlformats-package.relationships+xml"/>
  <Override PartName="/ppt/notesSlides/_rels/notesSlide83.xml.rels" ContentType="application/vnd.openxmlformats-package.relationships+xml"/>
  <Override PartName="/ppt/notesSlides/_rels/notesSlide11.xml.rels" ContentType="application/vnd.openxmlformats-package.relationships+xml"/>
  <Override PartName="/ppt/notesSlides/_rels/notesSlide48.xml.rels" ContentType="application/vnd.openxmlformats-package.relationships+xml"/>
  <Override PartName="/ppt/notesSlides/_rels/notesSlide85.xml.rels" ContentType="application/vnd.openxmlformats-package.relationships+xml"/>
  <Override PartName="/ppt/notesSlides/_rels/notesSlide13.xml.rels" ContentType="application/vnd.openxmlformats-package.relationships+xml"/>
  <Override PartName="/ppt/notesSlides/_rels/notesSlide23.xml.rels" ContentType="application/vnd.openxmlformats-package.relationships+xml"/>
  <Override PartName="/ppt/notesSlides/_rels/notesSlide4.xml.rels" ContentType="application/vnd.openxmlformats-package.relationships+xml"/>
  <Override PartName="/ppt/notesSlides/_rels/notesSlide76.xml.rels" ContentType="application/vnd.openxmlformats-package.relationships+xml"/>
  <Override PartName="/ppt/notesSlides/_rels/notesSlide29.xml.rels" ContentType="application/vnd.openxmlformats-package.relationships+xml"/>
  <Override PartName="/ppt/notesSlides/_rels/notesSlide71.xml.rels" ContentType="application/vnd.openxmlformats-package.relationships+xml"/>
  <Override PartName="/ppt/notesSlides/_rels/notesSlide75.xml.rels" ContentType="application/vnd.openxmlformats-package.relationships+xml"/>
  <Override PartName="/ppt/notesSlides/_rels/notesSlide87.xml.rels" ContentType="application/vnd.openxmlformats-package.relationships+xml"/>
  <Override PartName="/ppt/notesSlides/_rels/notesSlide17.xml.rels" ContentType="application/vnd.openxmlformats-package.relationships+xml"/>
  <Override PartName="/ppt/notesSlides/_rels/notesSlide82.xml.rels" ContentType="application/vnd.openxmlformats-package.relationships+xml"/>
  <Override PartName="/ppt/notesSlides/_rels/notesSlide10.xml.rels" ContentType="application/vnd.openxmlformats-package.relationships+xml"/>
  <Override PartName="/ppt/notesSlides/_rels/notesSlide32.xml.rels" ContentType="application/vnd.openxmlformats-package.relationships+xml"/>
  <Override PartName="/ppt/notesSlides/_rels/notesSlide69.xml.rels" ContentType="application/vnd.openxmlformats-package.relationships+xml"/>
  <Override PartName="/ppt/notesSlides/_rels/notesSlide34.xml.rels" ContentType="application/vnd.openxmlformats-package.relationships+xml"/>
  <Override PartName="/ppt/notesSlides/_rels/notesSlide86.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84.xml.rels" ContentType="application/vnd.openxmlformats-package.relationships+xml"/>
  <Override PartName="/ppt/notesSlides/_rels/notesSlide19.xml.rels" ContentType="application/vnd.openxmlformats-package.relationships+xml"/>
  <Override PartName="/ppt/notesSlides/_rels/notesSlide1.xml.rels" ContentType="application/vnd.openxmlformats-package.relationships+xml"/>
  <Override PartName="/ppt/notesSlides/_rels/notesSlide20.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80.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39.xml.rels" ContentType="application/vnd.openxmlformats-package.relationships+xml"/>
  <Override PartName="/ppt/notesSlides/_rels/notesSlide8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6.xml.rels" ContentType="application/vnd.openxmlformats-package.relationships+xml"/>
  <Override PartName="/ppt/notesSlides/_rels/notesSlide40.xml.rels" ContentType="application/vnd.openxmlformats-package.relationships+xml"/>
  <Override PartName="/ppt/notesSlides/_rels/notesSlide77.xml.rels" ContentType="application/vnd.openxmlformats-package.relationships+xml"/>
  <Override PartName="/ppt/notesSlides/_rels/notesSlide41.xml.rels" ContentType="application/vnd.openxmlformats-package.relationships+xml"/>
  <Override PartName="/ppt/notesSlides/_rels/notesSlide78.xml.rels" ContentType="application/vnd.openxmlformats-package.relationships+xml"/>
  <Override PartName="/ppt/notesSlides/_rels/notesSlide42.xml.rels" ContentType="application/vnd.openxmlformats-package.relationships+xml"/>
  <Override PartName="/ppt/notesSlides/_rels/notesSlide79.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6.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87.xml" ContentType="application/vnd.openxmlformats-officedocument.presentationml.notesSlide+xml"/>
  <Override PartName="/ppt/notesSlides/notesSlide14.xml" ContentType="application/vnd.openxmlformats-officedocument.presentationml.notesSlide+xml"/>
  <Override PartName="/ppt/notesSlides/notesSlide86.xml" ContentType="application/vnd.openxmlformats-officedocument.presentationml.notesSlide+xml"/>
  <Override PartName="/ppt/notesSlides/notesSlide13.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85.xml" ContentType="application/vnd.openxmlformats-officedocument.presentationml.notes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84.xml" ContentType="application/vnd.openxmlformats-officedocument.presentationml.notesSlide+xml"/>
  <Override PartName="/ppt/notesSlides/notesSlide19.xml" ContentType="application/vnd.openxmlformats-officedocument.presentationml.notesSlide+xml"/>
  <Override PartName="/ppt/notesSlides/notesSlide83.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80.xml" ContentType="application/vnd.openxmlformats-officedocument.presentationml.notesSlide+xml"/>
  <Override PartName="/ppt/notesSlides/notesSlide15.xml" ContentType="application/vnd.openxmlformats-officedocument.presentationml.notesSlide+xml"/>
  <Override PartName="/ppt/notesSlides/notesSlide39.xml" ContentType="application/vnd.openxmlformats-officedocument.presentationml.notesSlide+xml"/>
  <Override PartName="/ppt/notesSlides/notesSlide81.xml" ContentType="application/vnd.openxmlformats-officedocument.presentationml.notesSlide+xml"/>
  <Override PartName="/ppt/notesSlides/notesSlide16.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77.xml" ContentType="application/vnd.openxmlformats-officedocument.presentationml.notesSlide+xml"/>
  <Override PartName="/ppt/notesSlides/notesSlide41.xml" ContentType="application/vnd.openxmlformats-officedocument.presentationml.notesSlide+xml"/>
  <Override PartName="/ppt/notesSlides/notesSlide6.xml" ContentType="application/vnd.openxmlformats-officedocument.presentationml.notesSlide+xml"/>
  <Override PartName="/ppt/notesSlides/notesSlide78.xml" ContentType="application/vnd.openxmlformats-officedocument.presentationml.notesSlide+xml"/>
  <Override PartName="/ppt/notesSlides/notesSlide42.xml" ContentType="application/vnd.openxmlformats-officedocument.presentationml.notesSlide+xml"/>
  <Override PartName="/ppt/notesSlides/notesSlide7.xml" ContentType="application/vnd.openxmlformats-officedocument.presentationml.notesSlide+xml"/>
  <Override PartName="/ppt/notesSlides/notesSlide79.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2.xml" ContentType="application/vnd.openxmlformats-officedocument.presentationml.notesSlide+xml"/>
  <Override PartName="/ppt/notesSlides/notesSlide2.xml" ContentType="application/vnd.openxmlformats-officedocument.presentationml.notesSlide+xml"/>
  <Override PartName="/ppt/notesSlides/notesSlide7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pt-BR" sz="1800" spc="-1" strike="noStrike">
                <a:solidFill>
                  <a:schemeClr val="dk1"/>
                </a:solidFill>
                <a:latin typeface="Calibri"/>
              </a:rPr>
              <a:t>Clique para mover o slide</a:t>
            </a:r>
            <a:endParaRPr b="0" lang="pt-BR" sz="1800" spc="-1" strike="noStrike">
              <a:solidFill>
                <a:schemeClr val="dk1"/>
              </a:solidFill>
              <a:latin typeface="Calibri"/>
            </a:endParaRPr>
          </a:p>
        </p:txBody>
      </p:sp>
      <p:sp>
        <p:nvSpPr>
          <p:cNvPr id="2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2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25"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26"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27"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CDB10DD0-635A-43CD-B990-6FEDED88FA83}"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www.fabriciolima.net/"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hyperlink" Target="http://www.fabriciolima.net/blog/blog/sobre-2/" TargetMode="External"/><Relationship Id="rId2" Type="http://schemas.openxmlformats.org/officeDocument/2006/relationships/slide" Target="../slides/slide10.xml"/><Relationship Id="rId3"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www.fabriciolima.net/blog/cursos-online/" TargetMode="External"/><Relationship Id="rId2" Type="http://schemas.openxmlformats.org/officeDocument/2006/relationships/hyperlink" Target="http://www.fabriciolima.net/blog/cursos-online/treinamento-tarefas-do-dia-a-dia-de-um-dba-online/" TargetMode="External"/><Relationship Id="rId3" Type="http://schemas.openxmlformats.org/officeDocument/2006/relationships/hyperlink" Target="http://www.fabriciolima.net/blog/cursos-online/criando-um-relatorio-de-checklist-diario-do-dba/" TargetMode="External"/><Relationship Id="rId4" Type="http://schemas.openxmlformats.org/officeDocument/2006/relationships/slide" Target="../slides/slide11.xml"/><Relationship Id="rId5"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www.fabriciolima.net/blog/clientes/" TargetMode="External"/><Relationship Id="rId2" Type="http://schemas.openxmlformats.org/officeDocument/2006/relationships/slide" Target="../slides/slide12.xml"/><Relationship Id="rId3"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www.fabriciolima.net/blog/clientes/"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www.fabriciolima.net/blog/clientes/"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hyperlink" Target="http://www.microsoft.com/en-us/server-cloud/products/sql-server-editions/" TargetMode="External"/><Relationship Id="rId2" Type="http://schemas.openxmlformats.org/officeDocument/2006/relationships/hyperlink" Target="http://www.microsoft.com/en-us/server-cloud/products/sql-server/Purchasing.aspx" TargetMode="External"/><Relationship Id="rId3"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slide" Target="../slides/slide16.xml"/><Relationship Id="rId5"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www.microsoft.com/en-us/server-cloud/products/sql-server-editions/" TargetMode="External"/><Relationship Id="rId2" Type="http://schemas.openxmlformats.org/officeDocument/2006/relationships/hyperlink" Target="http://www.microsoft.com/en-us/server-cloud/products/sql-server/Purchasing.aspx" TargetMode="External"/><Relationship Id="rId3"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slide" Target="../slides/slide18.xml"/><Relationship Id="rId5"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www.microsoft.com/en-us/server-cloud/products/sql-server-editions/" TargetMode="External"/><Relationship Id="rId2" Type="http://schemas.openxmlformats.org/officeDocument/2006/relationships/hyperlink" Target="http://www.microsoft.com/en-us/server-cloud/products/sql-server/Purchasing.aspx" TargetMode="External"/><Relationship Id="rId3"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slide" Target="../slides/slide19.xml"/><Relationship Id="rId5"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www.fabriciolima.net/blog/consultoria-remota/"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www.microsoft.com/en-us/server-cloud/products/sql-server-editions/" TargetMode="External"/><Relationship Id="rId2" Type="http://schemas.openxmlformats.org/officeDocument/2006/relationships/hyperlink" Target="http://www.microsoft.com/en-us/server-cloud/products/sql-server/Purchasing.aspx" TargetMode="External"/><Relationship Id="rId3" Type="http://schemas.openxmlformats.org/officeDocument/2006/relationships/hyperlink" Target="http://download.microsoft.com/download/6/6/F/66FF3259-1466-4BBA-A505-2E3DA5B2B1FA/SQL_Server_2014_Licensing_Datasheet.pdf" TargetMode="External"/><Relationship Id="rId4" Type="http://schemas.openxmlformats.org/officeDocument/2006/relationships/slide" Target="../slides/slide20.xml"/><Relationship Id="rId5"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hyperlink" Target="http://sqlmag.com/blog/forcing-collation-where-clause-22-jun-2011" TargetMode="External"/><Relationship Id="rId2" Type="http://schemas.openxmlformats.org/officeDocument/2006/relationships/hyperlink" Target="http://weblogs.sqlteam.com/dang/archive/2009/07/26/Collation-Hell-Part-1.aspx" TargetMode="External"/><Relationship Id="rId3" Type="http://schemas.openxmlformats.org/officeDocument/2006/relationships/hyperlink" Target="https://blogs.msdn.microsoft.com/qingsongyao/2009/04/06/sql-servers-binary-collations/" TargetMode="External"/><Relationship Id="rId4" Type="http://schemas.openxmlformats.org/officeDocument/2006/relationships/hyperlink" Target="https://gustavomaiaaguiar.wordpress.com/2008/10/12/como-resolver-problemas-relacionados-a-conflitos-de-collation/" TargetMode="External"/><Relationship Id="rId5" Type="http://schemas.openxmlformats.org/officeDocument/2006/relationships/hyperlink" Target="https://imasters.com.br/artigo/262/sql-server/character-set-sort-order-e-collation/?trace=1519021197&amp;source=single" TargetMode="External"/><Relationship Id="rId6" Type="http://schemas.openxmlformats.org/officeDocument/2006/relationships/slide" Target="../slides/slide27.xml"/><Relationship Id="rId7"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www.fabriciolima.net/blog/consultoria-remota/" TargetMode="External"/><Relationship Id="rId2" Type="http://schemas.openxmlformats.org/officeDocument/2006/relationships/slide" Target="../slides/slide3.xml"/><Relationship Id="rId3"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hyperlink" Target="http://www.mssqltips.com/sqlservertip/3244/quick-guide-to-installing-sql-server-2014/" TargetMode="External"/><Relationship Id="rId2" Type="http://schemas.openxmlformats.org/officeDocument/2006/relationships/slide" Target="../slides/slide32.xml"/><Relationship Id="rId3"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www.fabriciolima.net/blog/consultoria-remota/" TargetMode="External"/><Relationship Id="rId2" Type="http://schemas.openxmlformats.org/officeDocument/2006/relationships/slide" Target="../slides/slide4.xml"/><Relationship Id="rId3"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www.fabriciolima.net/blog/consultoria-remota/" TargetMode="External"/><Relationship Id="rId2" Type="http://schemas.openxmlformats.org/officeDocument/2006/relationships/slide" Target="../slides/slide5.xml"/><Relationship Id="rId3"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www.fabriciolima.net/blog/consultoria-remota/" TargetMode="External"/><Relationship Id="rId2" Type="http://schemas.openxmlformats.org/officeDocument/2006/relationships/slide" Target="../slides/slide6.xml"/><Relationship Id="rId3"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hyperlink" Target="https://www.youtube.com/watch?v=jKZznwivx2U&amp;t=495s" TargetMode="External"/><Relationship Id="rId2" Type="http://schemas.openxmlformats.org/officeDocument/2006/relationships/hyperlink" Target="http://blog.sqlauthority.com/2011/02/06/sql-server-cxpacket-parallelism-usual-solution-wait-type-day-6-of-28/" TargetMode="External"/><Relationship Id="rId3" Type="http://schemas.openxmlformats.org/officeDocument/2006/relationships/hyperlink" Target="https://www.youtube.com/watch?v=jKZznwivx2U&amp;t=495s" TargetMode="External"/><Relationship Id="rId4" Type="http://schemas.openxmlformats.org/officeDocument/2006/relationships/slide" Target="../slides/slide64.xml"/><Relationship Id="rId5"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hyperlink" Target="http://blog.sqlauthority.com/2011/02/06/sql-server-cxpacket-parallelism-usual-solution-wait-type-day-6-of-28/" TargetMode="External"/><Relationship Id="rId2" Type="http://schemas.openxmlformats.org/officeDocument/2006/relationships/hyperlink" Target="https://support.microsoft.com/en-us/kb/2806535/en-us?wa=wsignin1.0" TargetMode="External"/><Relationship Id="rId3" Type="http://schemas.openxmlformats.org/officeDocument/2006/relationships/slide" Target="../slides/slide65.xml"/><Relationship Id="rId4"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hyperlink" Target="http://www.brentozar.com/archive/2013/07/will-instant-file-initialization-really-help-my-databases/" TargetMode="External"/><Relationship Id="rId2" Type="http://schemas.openxmlformats.org/officeDocument/2006/relationships/hyperlink" Target="http://www.sqlskills.com/blogs/kimberly/instant-initialization-what-why-and-how/" TargetMode="External"/><Relationship Id="rId3"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blogs.msdn.com/b/sql_pfe_blog/archive/2009/12/23/how-and-why-to-enable-instant-file-initialization.aspx" TargetMode="External"/><Relationship Id="rId5" Type="http://schemas.openxmlformats.org/officeDocument/2006/relationships/slide" Target="../slides/slide67.xml"/><Relationship Id="rId6"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hyperlink" Target="http://www.brentozar.com/archive/2013/07/will-instant-file-initialization-really-help-my-databases/" TargetMode="External"/><Relationship Id="rId2" Type="http://schemas.openxmlformats.org/officeDocument/2006/relationships/hyperlink" Target="http://www.sqlskills.com/blogs/kimberly/instant-initialization-what-why-and-how/" TargetMode="External"/><Relationship Id="rId3"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blogs.msdn.com/b/sql_pfe_blog/archive/2009/12/23/how-and-why-to-enable-instant-file-initialization.aspx" TargetMode="External"/><Relationship Id="rId5" Type="http://schemas.openxmlformats.org/officeDocument/2006/relationships/slide" Target="../slides/slide68.xml"/><Relationship Id="rId6"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hyperlink" Target="http://www.brentozar.com/archive/2013/07/will-instant-file-initialization-really-help-my-databases/" TargetMode="External"/><Relationship Id="rId2" Type="http://schemas.openxmlformats.org/officeDocument/2006/relationships/hyperlink" Target="http://www.sqlskills.com/blogs/kimberly/instant-initialization-what-why-and-how/" TargetMode="External"/><Relationship Id="rId3" Type="http://schemas.openxmlformats.org/officeDocument/2006/relationships/hyperlink" Target="http://www.sqlskills.com/blogs/paul/a-sql-server-dba-myth-a-day-330-instant-file-initialization-can-be-controlled-from-within-sql-server/" TargetMode="External"/><Relationship Id="rId4" Type="http://schemas.openxmlformats.org/officeDocument/2006/relationships/hyperlink" Target="http://blogs.msdn.com/b/sql_pfe_blog/archive/2009/12/23/how-and-why-to-enable-instant-file-initialization.aspx" TargetMode="External"/><Relationship Id="rId5" Type="http://schemas.openxmlformats.org/officeDocument/2006/relationships/slide" Target="../slides/slide69.xml"/><Relationship Id="rId6"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hyperlink" Target="http://www.fabriciolima.net/blog/entre-em-contato/" TargetMode="External"/><Relationship Id="rId2" Type="http://schemas.openxmlformats.org/officeDocument/2006/relationships/slide" Target="../slides/slide7.xml"/><Relationship Id="rId3"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blog.idera.com/sql-server/introduction-to-sql-server-system-databases/"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www.fabriciolima.net/blog/blog/sobre-2/"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hyperlink" Target="http://blogs.msdn.com/b/suhde/archive/2009/07/12/how-to-configure-sql-server-database-mail-to-send-email-using-your-windows-live-mail-account-or-your-gmail-account.aspx" TargetMode="External"/><Relationship Id="rId2" Type="http://schemas.openxmlformats.org/officeDocument/2006/relationships/hyperlink" Target="https://www.google.com/settings/security/lesssecureapps" TargetMode="External"/><Relationship Id="rId3" Type="http://schemas.openxmlformats.org/officeDocument/2006/relationships/slide" Target="../slides/slide86.xml"/><Relationship Id="rId4"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hyperlink" Target="https://www.youtube.com/watch?v=2rbT9QrUzEs" TargetMode="External"/><Relationship Id="rId2" Type="http://schemas.openxmlformats.org/officeDocument/2006/relationships/hyperlink" Target="https://www.youtube.com/watch?v=rbCazWc5bb8" TargetMode="External"/><Relationship Id="rId3" Type="http://schemas.openxmlformats.org/officeDocument/2006/relationships/slide" Target="../slides/slide87.xml"/><Relationship Id="rId4"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www.fabriciolima.net/blog/blog/sobre-2/" TargetMode="External"/><Relationship Id="rId2" Type="http://schemas.openxmlformats.org/officeDocument/2006/relationships/slide" Target="../slides/slide9.xml"/><Relationship Id="rId3"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6040" cy="3085920"/>
          </a:xfrm>
          <a:prstGeom prst="rect">
            <a:avLst/>
          </a:prstGeom>
          <a:ln w="0">
            <a:noFill/>
          </a:ln>
        </p:spPr>
      </p:sp>
      <p:sp>
        <p:nvSpPr>
          <p:cNvPr id="3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a:t>
            </a:r>
            <a:endParaRPr b="0" lang="pt-BR" sz="2800" spc="-1" strike="noStrike">
              <a:solidFill>
                <a:srgbClr val="000000"/>
              </a:solidFill>
              <a:latin typeface="Arial"/>
            </a:endParaRPr>
          </a:p>
        </p:txBody>
      </p:sp>
      <p:sp>
        <p:nvSpPr>
          <p:cNvPr id="387" name="PlaceHolder 3"/>
          <p:cNvSpPr>
            <a:spLocks noGrp="1"/>
          </p:cNvSpPr>
          <p:nvPr>
            <p:ph type="sldNum" idx="9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0514BDD-93FD-4021-A1BF-8AEF8E80F581}" type="slidenum">
              <a:rPr b="0" lang="pt-BR" sz="1200" spc="-1" strike="noStrike">
                <a:solidFill>
                  <a:schemeClr val="dk1"/>
                </a:solidFill>
                <a:latin typeface="+mn-lt"/>
                <a:ea typeface="+mn-ea"/>
              </a:rPr>
              <a:t>1</a:t>
            </a:fld>
            <a:endParaRPr b="0" lang="pt-B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685800" y="1143000"/>
            <a:ext cx="5486040" cy="3085920"/>
          </a:xfrm>
          <a:prstGeom prst="rect">
            <a:avLst/>
          </a:prstGeom>
          <a:ln w="0">
            <a:noFill/>
          </a:ln>
        </p:spPr>
      </p:sp>
      <p:sp>
        <p:nvSpPr>
          <p:cNvPr id="4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http://www.fabriciolima.net/blog/blog/sobre-2/</a:t>
            </a:r>
            <a:endParaRPr b="0" lang="pt-BR" sz="1200" spc="-1" strike="noStrike">
              <a:solidFill>
                <a:srgbClr val="000000"/>
              </a:solidFill>
              <a:latin typeface="Arial"/>
            </a:endParaRPr>
          </a:p>
        </p:txBody>
      </p:sp>
      <p:sp>
        <p:nvSpPr>
          <p:cNvPr id="414" name="PlaceHolder 3"/>
          <p:cNvSpPr>
            <a:spLocks noGrp="1"/>
          </p:cNvSpPr>
          <p:nvPr>
            <p:ph type="sldNum" idx="10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702D754-BB61-4891-94A7-47D7F8CB960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6040" cy="3085920"/>
          </a:xfrm>
          <a:prstGeom prst="rect">
            <a:avLst/>
          </a:prstGeom>
          <a:ln w="0">
            <a:noFill/>
          </a:ln>
        </p:spPr>
      </p:sp>
      <p:sp>
        <p:nvSpPr>
          <p:cNvPr id="4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1200" spc="-1" strike="noStrike">
                <a:solidFill>
                  <a:srgbClr val="000000"/>
                </a:solidFill>
                <a:latin typeface="Arial"/>
              </a:rPr>
              <a:t> </a:t>
            </a:r>
            <a:r>
              <a:rPr b="0" lang="pt-BR" sz="1200" spc="-1" strike="noStrike" u="sng">
                <a:solidFill>
                  <a:srgbClr val="000000"/>
                </a:solidFill>
                <a:uFillTx/>
                <a:latin typeface="Arial"/>
                <a:hlinkClick r:id="rId1"/>
              </a:rPr>
              <a:t>http://www.fabriciolima.net/blog/cursos-online/</a:t>
            </a:r>
            <a:endParaRPr b="0" lang="pt-BR" sz="1200" spc="-1" strike="noStrike">
              <a:solidFill>
                <a:srgbClr val="000000"/>
              </a:solidFill>
              <a:latin typeface="Arial"/>
            </a:endParaRPr>
          </a:p>
          <a:p>
            <a:pPr defTabSz="914400">
              <a:lnSpc>
                <a:spcPct val="100000"/>
              </a:lnSpc>
              <a:buClr>
                <a:srgbClr val="002060"/>
              </a:buClr>
              <a:buFont typeface="Arial"/>
              <a:buChar char="•"/>
              <a:tabLst>
                <a:tab algn="l" pos="0"/>
              </a:tabLst>
            </a:pPr>
            <a:r>
              <a:rPr b="1" lang="pt-BR" sz="1200" spc="-1" strike="noStrike">
                <a:solidFill>
                  <a:srgbClr val="002060"/>
                </a:solidFill>
                <a:latin typeface="Arial"/>
              </a:rPr>
              <a:t> </a:t>
            </a:r>
            <a:r>
              <a:rPr b="0" lang="pt-BR" sz="1200" spc="-1" strike="noStrike" u="sng">
                <a:solidFill>
                  <a:srgbClr val="000000"/>
                </a:solidFill>
                <a:uFillTx/>
                <a:latin typeface="Arial"/>
                <a:hlinkClick r:id="rId2"/>
              </a:rPr>
              <a:t>http://www.fabriciolima.net/blog/cursos-online/treinamento-tarefas-do-dia-a-dia-de-um-dba-online/</a:t>
            </a:r>
            <a:endParaRPr b="0" lang="pt-BR" sz="1200" spc="-1" strike="noStrike">
              <a:solidFill>
                <a:srgbClr val="000000"/>
              </a:solidFill>
              <a:latin typeface="Arial"/>
            </a:endParaRPr>
          </a:p>
          <a:p>
            <a:pPr defTabSz="914400">
              <a:lnSpc>
                <a:spcPct val="100000"/>
              </a:lnSpc>
              <a:buClr>
                <a:srgbClr val="002060"/>
              </a:buClr>
              <a:buFont typeface="Arial"/>
              <a:buChar char="•"/>
              <a:tabLst>
                <a:tab algn="l" pos="0"/>
              </a:tabLst>
            </a:pPr>
            <a:r>
              <a:rPr b="1" lang="pt-BR" sz="1200" spc="-1" strike="noStrike">
                <a:solidFill>
                  <a:srgbClr val="002060"/>
                </a:solidFill>
                <a:latin typeface="Arial"/>
              </a:rPr>
              <a:t> </a:t>
            </a:r>
            <a:r>
              <a:rPr b="0" lang="pt-BR" sz="1200" spc="-1" strike="noStrike" u="sng">
                <a:solidFill>
                  <a:srgbClr val="000000"/>
                </a:solidFill>
                <a:uFillTx/>
                <a:latin typeface="Arial"/>
                <a:hlinkClick r:id="rId3"/>
              </a:rPr>
              <a:t>http://www.fabriciolima.net/blog/cursos-online/criando-um-relatorio-de-checklist-diario-do-dba/</a:t>
            </a:r>
            <a:endParaRPr b="0" lang="pt-BR" sz="1200" spc="-1" strike="noStrike">
              <a:solidFill>
                <a:srgbClr val="000000"/>
              </a:solidFill>
              <a:latin typeface="Arial"/>
            </a:endParaRPr>
          </a:p>
        </p:txBody>
      </p:sp>
      <p:sp>
        <p:nvSpPr>
          <p:cNvPr id="417" name="PlaceHolder 3"/>
          <p:cNvSpPr>
            <a:spLocks noGrp="1"/>
          </p:cNvSpPr>
          <p:nvPr>
            <p:ph type="sldNum" idx="10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BA0DCA3F-66A3-4C76-9B48-BD57AE0F10A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685800" y="1143000"/>
            <a:ext cx="5486040" cy="3085920"/>
          </a:xfrm>
          <a:prstGeom prst="rect">
            <a:avLst/>
          </a:prstGeom>
          <a:ln w="0">
            <a:noFill/>
          </a:ln>
        </p:spPr>
      </p:sp>
      <p:sp>
        <p:nvSpPr>
          <p:cNvPr id="4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http://www.fabriciolima.net/blog/clientes/</a:t>
            </a:r>
            <a:endParaRPr b="0" lang="pt-BR" sz="1200" spc="-1" strike="noStrike">
              <a:solidFill>
                <a:srgbClr val="000000"/>
              </a:solidFill>
              <a:latin typeface="Arial"/>
            </a:endParaRPr>
          </a:p>
        </p:txBody>
      </p:sp>
      <p:sp>
        <p:nvSpPr>
          <p:cNvPr id="420" name="PlaceHolder 3"/>
          <p:cNvSpPr>
            <a:spLocks noGrp="1"/>
          </p:cNvSpPr>
          <p:nvPr>
            <p:ph type="sldNum" idx="10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31EF9F5-B9A0-407A-852E-CD099D75EAF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685800" y="1143000"/>
            <a:ext cx="5486040" cy="3085920"/>
          </a:xfrm>
          <a:prstGeom prst="rect">
            <a:avLst/>
          </a:prstGeom>
          <a:ln w="0">
            <a:noFill/>
          </a:ln>
        </p:spPr>
      </p:sp>
      <p:sp>
        <p:nvSpPr>
          <p:cNvPr id="4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http://www.fabriciolima.net/blog/clientes/</a:t>
            </a:r>
            <a:endParaRPr b="0" lang="pt-BR" sz="1200" spc="-1" strike="noStrike">
              <a:solidFill>
                <a:srgbClr val="000000"/>
              </a:solidFill>
              <a:latin typeface="Arial"/>
            </a:endParaRPr>
          </a:p>
        </p:txBody>
      </p:sp>
      <p:sp>
        <p:nvSpPr>
          <p:cNvPr id="423" name="PlaceHolder 3"/>
          <p:cNvSpPr>
            <a:spLocks noGrp="1"/>
          </p:cNvSpPr>
          <p:nvPr>
            <p:ph type="sldNum" idx="10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131E957-50A2-4F14-9375-8E45942C361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6040" cy="3085920"/>
          </a:xfrm>
          <a:prstGeom prst="rect">
            <a:avLst/>
          </a:prstGeom>
          <a:ln w="0">
            <a:noFill/>
          </a:ln>
        </p:spPr>
      </p:sp>
      <p:sp>
        <p:nvSpPr>
          <p:cNvPr id="4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http://www.fabriciolima.net/blog/clientes/</a:t>
            </a:r>
            <a:endParaRPr b="0" lang="pt-BR" sz="1200" spc="-1" strike="noStrike">
              <a:solidFill>
                <a:srgbClr val="000000"/>
              </a:solidFill>
              <a:latin typeface="Arial"/>
            </a:endParaRPr>
          </a:p>
          <a:p>
            <a:pPr marL="457200" indent="-457200" defTabSz="914400">
              <a:lnSpc>
                <a:spcPct val="150000"/>
              </a:lnSpc>
              <a:buNone/>
              <a:tabLst>
                <a:tab algn="l" pos="0"/>
              </a:tabLst>
            </a:pPr>
            <a:endParaRPr b="0" lang="pt-BR" sz="1200" spc="-1" strike="noStrike">
              <a:solidFill>
                <a:srgbClr val="000000"/>
              </a:solidFill>
              <a:latin typeface="Arial"/>
            </a:endParaRPr>
          </a:p>
        </p:txBody>
      </p:sp>
      <p:sp>
        <p:nvSpPr>
          <p:cNvPr id="426" name="PlaceHolder 3"/>
          <p:cNvSpPr>
            <a:spLocks noGrp="1"/>
          </p:cNvSpPr>
          <p:nvPr>
            <p:ph type="sldNum" idx="10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FD1E188-699D-4BD6-BEC6-05BC42DBF09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685800" y="1143000"/>
            <a:ext cx="5486040" cy="3085920"/>
          </a:xfrm>
          <a:prstGeom prst="rect">
            <a:avLst/>
          </a:prstGeom>
          <a:ln w="0">
            <a:noFill/>
          </a:ln>
        </p:spPr>
      </p:sp>
      <p:sp>
        <p:nvSpPr>
          <p:cNvPr id="4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429" name="PlaceHolder 3"/>
          <p:cNvSpPr>
            <a:spLocks noGrp="1"/>
          </p:cNvSpPr>
          <p:nvPr>
            <p:ph type="sldNum" idx="10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6CD8F85-620C-4E33-8E5F-1DE7FD39617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685800" y="1143000"/>
            <a:ext cx="5486040" cy="3085920"/>
          </a:xfrm>
          <a:prstGeom prst="rect">
            <a:avLst/>
          </a:prstGeom>
          <a:ln w="0">
            <a:noFill/>
          </a:ln>
        </p:spPr>
      </p:sp>
      <p:sp>
        <p:nvSpPr>
          <p:cNvPr id="4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http://www.microsoft.com/en-us/server-cloud/products/sql-server-editions/</a:t>
            </a:r>
            <a:r>
              <a:rPr b="0" lang="pt-BR" sz="1200" spc="-1" strike="noStrike">
                <a:solidFill>
                  <a:srgbClr val="000000"/>
                </a:solidFill>
                <a:latin typeface="Arial"/>
              </a:rPr>
              <a:t> (versões do SQL Server)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2"/>
              </a:rPr>
              <a:t>http://www.microsoft.com/en-us/server-cloud/products/sql-server/Purchasing.aspx</a:t>
            </a:r>
            <a:r>
              <a:rPr b="0" lang="pt-BR" sz="1200" spc="-1" strike="noStrike">
                <a:solidFill>
                  <a:srgbClr val="000000"/>
                </a:solidFill>
                <a:latin typeface="Arial"/>
              </a:rPr>
              <a:t> (valores atuais de cada versão)</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chemeClr val="dk1"/>
                </a:solidFill>
                <a:uFillTx/>
                <a:latin typeface="+mn-lt"/>
                <a:ea typeface="+mn-ea"/>
                <a:hlinkClick r:id="rId3"/>
              </a:rPr>
              <a:t>http://download.microsoft.com/download/6/6/F/66FF3259-1466-4BBA-A505-2E3DA5B2B1FA/SQL_Server_2014_Licensing_Datasheet.pdf</a:t>
            </a:r>
            <a:r>
              <a:rPr b="0" lang="pt-BR" sz="1200" spc="-1" strike="noStrike">
                <a:solidFill>
                  <a:schemeClr val="dk1"/>
                </a:solidFill>
                <a:latin typeface="+mn-lt"/>
                <a:ea typeface="+mn-ea"/>
              </a:rPr>
              <a:t> (FAQs sobre licença e preço)</a:t>
            </a:r>
            <a:endParaRPr b="0" lang="pt-BR" sz="1200" spc="-1" strike="noStrike">
              <a:solidFill>
                <a:srgbClr val="000000"/>
              </a:solidFill>
              <a:latin typeface="Arial"/>
            </a:endParaRPr>
          </a:p>
        </p:txBody>
      </p:sp>
      <p:sp>
        <p:nvSpPr>
          <p:cNvPr id="432" name="PlaceHolder 3"/>
          <p:cNvSpPr>
            <a:spLocks noGrp="1"/>
          </p:cNvSpPr>
          <p:nvPr>
            <p:ph type="sldNum" idx="10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B93D0346-87BC-4928-B946-D1198D8F030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685800" y="1143000"/>
            <a:ext cx="5486040" cy="3085920"/>
          </a:xfrm>
          <a:prstGeom prst="rect">
            <a:avLst/>
          </a:prstGeom>
          <a:ln w="0">
            <a:noFill/>
          </a:ln>
        </p:spPr>
      </p:sp>
      <p:sp>
        <p:nvSpPr>
          <p:cNvPr id="4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435" name="PlaceHolder 3"/>
          <p:cNvSpPr>
            <a:spLocks noGrp="1"/>
          </p:cNvSpPr>
          <p:nvPr>
            <p:ph type="sldNum" idx="1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D901014-1A15-44F0-A808-3FD9A0C33F8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685800" y="1143000"/>
            <a:ext cx="5486040" cy="3085920"/>
          </a:xfrm>
          <a:prstGeom prst="rect">
            <a:avLst/>
          </a:prstGeom>
          <a:ln w="0">
            <a:noFill/>
          </a:ln>
        </p:spPr>
      </p:sp>
      <p:sp>
        <p:nvSpPr>
          <p:cNvPr id="4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http://www.microsoft.com/en-us/server-cloud/products/sql-server-editions/</a:t>
            </a:r>
            <a:r>
              <a:rPr b="0" lang="pt-BR" sz="1200" spc="-1" strike="noStrike">
                <a:solidFill>
                  <a:srgbClr val="000000"/>
                </a:solidFill>
                <a:latin typeface="Arial"/>
              </a:rPr>
              <a:t> (versões do SQL Server)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2"/>
              </a:rPr>
              <a:t>http://www.microsoft.com/en-us/server-cloud/products/sql-server/Purchasing.aspx</a:t>
            </a:r>
            <a:r>
              <a:rPr b="0" lang="pt-BR" sz="1200" spc="-1" strike="noStrike">
                <a:solidFill>
                  <a:srgbClr val="000000"/>
                </a:solidFill>
                <a:latin typeface="Arial"/>
              </a:rPr>
              <a:t> (valores atuais de cada versão)</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chemeClr val="dk1"/>
                </a:solidFill>
                <a:uFillTx/>
                <a:latin typeface="+mn-lt"/>
                <a:ea typeface="+mn-ea"/>
                <a:hlinkClick r:id="rId3"/>
              </a:rPr>
              <a:t>http://download.microsoft.com/download/6/6/F/66FF3259-1466-4BBA-A505-2E3DA5B2B1FA/SQL_Server_2014_Licensing_Datasheet.pdf</a:t>
            </a:r>
            <a:r>
              <a:rPr b="0" lang="pt-BR" sz="1200" spc="-1" strike="noStrike">
                <a:solidFill>
                  <a:schemeClr val="dk1"/>
                </a:solidFill>
                <a:latin typeface="+mn-lt"/>
                <a:ea typeface="+mn-ea"/>
              </a:rPr>
              <a:t> (FAQs sobre licença e preço)</a:t>
            </a:r>
            <a:endParaRPr b="0" lang="pt-BR" sz="1200" spc="-1" strike="noStrike">
              <a:solidFill>
                <a:srgbClr val="000000"/>
              </a:solidFill>
              <a:latin typeface="Arial"/>
            </a:endParaRPr>
          </a:p>
        </p:txBody>
      </p:sp>
      <p:sp>
        <p:nvSpPr>
          <p:cNvPr id="438" name="PlaceHolder 3"/>
          <p:cNvSpPr>
            <a:spLocks noGrp="1"/>
          </p:cNvSpPr>
          <p:nvPr>
            <p:ph type="sldNum" idx="1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14E4F84-526B-4831-B9DD-464AECBA5A0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685800" y="1143000"/>
            <a:ext cx="5486040" cy="3085920"/>
          </a:xfrm>
          <a:prstGeom prst="rect">
            <a:avLst/>
          </a:prstGeom>
          <a:ln w="0">
            <a:noFill/>
          </a:ln>
        </p:spPr>
      </p:sp>
      <p:sp>
        <p:nvSpPr>
          <p:cNvPr id="4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http://www.microsoft.com/en-us/server-cloud/products/sql-server-editions/</a:t>
            </a:r>
            <a:r>
              <a:rPr b="0" lang="pt-BR" sz="1200" spc="-1" strike="noStrike">
                <a:solidFill>
                  <a:srgbClr val="000000"/>
                </a:solidFill>
                <a:latin typeface="Arial"/>
              </a:rPr>
              <a:t> (versões do SQL Server)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2"/>
              </a:rPr>
              <a:t>http://www.microsoft.com/en-us/server-cloud/products/sql-server/Purchasing.aspx</a:t>
            </a:r>
            <a:r>
              <a:rPr b="0" lang="pt-BR" sz="1200" spc="-1" strike="noStrike">
                <a:solidFill>
                  <a:srgbClr val="000000"/>
                </a:solidFill>
                <a:latin typeface="Arial"/>
              </a:rPr>
              <a:t> (valores atuais de cada versão)</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chemeClr val="dk1"/>
                </a:solidFill>
                <a:uFillTx/>
                <a:latin typeface="+mn-lt"/>
                <a:ea typeface="+mn-ea"/>
                <a:hlinkClick r:id="rId3"/>
              </a:rPr>
              <a:t>http://download.microsoft.com/download/6/6/F/66FF3259-1466-4BBA-A505-2E3DA5B2B1FA/SQL_Server_2014_Licensing_Datasheet.pdf</a:t>
            </a:r>
            <a:r>
              <a:rPr b="0" lang="pt-BR" sz="1200" spc="-1" strike="noStrike">
                <a:solidFill>
                  <a:schemeClr val="dk1"/>
                </a:solidFill>
                <a:latin typeface="+mn-lt"/>
                <a:ea typeface="+mn-ea"/>
              </a:rPr>
              <a:t> (FAQs sobre licença e preço)</a:t>
            </a:r>
            <a:endParaRPr b="0" lang="pt-BR" sz="1200" spc="-1" strike="noStrike">
              <a:solidFill>
                <a:srgbClr val="000000"/>
              </a:solidFill>
              <a:latin typeface="Arial"/>
            </a:endParaRPr>
          </a:p>
        </p:txBody>
      </p:sp>
      <p:sp>
        <p:nvSpPr>
          <p:cNvPr id="441" name="PlaceHolder 3"/>
          <p:cNvSpPr>
            <a:spLocks noGrp="1"/>
          </p:cNvSpPr>
          <p:nvPr>
            <p:ph type="sldNum" idx="1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42CE02A-A822-4833-BA9B-C6B867B00B0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6040" cy="3085920"/>
          </a:xfrm>
          <a:prstGeom prst="rect">
            <a:avLst/>
          </a:prstGeom>
          <a:ln w="0">
            <a:noFill/>
          </a:ln>
        </p:spPr>
      </p:sp>
      <p:sp>
        <p:nvSpPr>
          <p:cNvPr id="3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http://www.fabriciolima.net/blog/consultoria-remota/</a:t>
            </a:r>
            <a:endParaRPr b="0" lang="pt-BR" sz="2800" spc="-1" strike="noStrike">
              <a:solidFill>
                <a:srgbClr val="000000"/>
              </a:solidFill>
              <a:latin typeface="Arial"/>
            </a:endParaRPr>
          </a:p>
        </p:txBody>
      </p:sp>
      <p:sp>
        <p:nvSpPr>
          <p:cNvPr id="390" name="PlaceHolder 3"/>
          <p:cNvSpPr>
            <a:spLocks noGrp="1"/>
          </p:cNvSpPr>
          <p:nvPr>
            <p:ph type="sldNum" idx="9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A2262FFF-D5FB-40B8-B614-AAE220FBE5E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6040" cy="3085920"/>
          </a:xfrm>
          <a:prstGeom prst="rect">
            <a:avLst/>
          </a:prstGeom>
          <a:ln w="0">
            <a:noFill/>
          </a:ln>
        </p:spPr>
      </p:sp>
      <p:sp>
        <p:nvSpPr>
          <p:cNvPr id="4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68333"/>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http://www.microsoft.com/en-us/server-cloud/products/sql-server-editions/</a:t>
            </a:r>
            <a:r>
              <a:rPr b="0" lang="pt-BR" sz="1200" spc="-1" strike="noStrike">
                <a:solidFill>
                  <a:srgbClr val="000000"/>
                </a:solidFill>
                <a:latin typeface="Arial"/>
              </a:rPr>
              <a:t> (versões do SQL Server)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rgbClr val="000000"/>
                </a:solidFill>
                <a:uFillTx/>
                <a:latin typeface="Arial"/>
                <a:hlinkClick r:id="rId2"/>
              </a:rPr>
              <a:t>http://www.microsoft.com/en-us/server-cloud/products/sql-server/Purchasing.aspx</a:t>
            </a:r>
            <a:r>
              <a:rPr b="0" lang="pt-BR" sz="1200" spc="-1" strike="noStrike">
                <a:solidFill>
                  <a:srgbClr val="000000"/>
                </a:solidFill>
                <a:latin typeface="Arial"/>
              </a:rPr>
              <a:t> (valores atuais de cada versão)</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1200" spc="-1" strike="noStrike" u="sng">
                <a:solidFill>
                  <a:schemeClr val="dk1"/>
                </a:solidFill>
                <a:uFillTx/>
                <a:latin typeface="+mn-lt"/>
                <a:ea typeface="+mn-ea"/>
                <a:hlinkClick r:id="rId3"/>
              </a:rPr>
              <a:t>http://download.microsoft.com/download/6/6/F/66FF3259-1466-4BBA-A505-2E3DA5B2B1FA/SQL_Server_2014_Licensing_Datasheet.pdf</a:t>
            </a:r>
            <a:r>
              <a:rPr b="0" lang="pt-BR" sz="1200" spc="-1" strike="noStrike">
                <a:solidFill>
                  <a:schemeClr val="dk1"/>
                </a:solidFill>
                <a:latin typeface="+mn-lt"/>
                <a:ea typeface="+mn-ea"/>
              </a:rPr>
              <a:t> (FAQs sobre licença e preço)</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1200" spc="-1" strike="noStrike">
                <a:solidFill>
                  <a:schemeClr val="dk1"/>
                </a:solidFill>
                <a:latin typeface="+mn-lt"/>
                <a:ea typeface="+mn-ea"/>
              </a:rPr>
              <a:t>Guia de licenciamento do SQL Server 2016:</a:t>
            </a:r>
            <a:br>
              <a:rPr sz="1200"/>
            </a:br>
            <a:r>
              <a:rPr b="0" lang="pt-BR" sz="1200" spc="-1" strike="noStrike">
                <a:solidFill>
                  <a:schemeClr val="dk1"/>
                </a:solidFill>
                <a:latin typeface="+mn-lt"/>
                <a:ea typeface="+mn-ea"/>
              </a:rPr>
              <a:t>      </a:t>
            </a:r>
            <a:r>
              <a:rPr b="0" lang="pt-BR" sz="2000" spc="-1" strike="noStrike">
                <a:solidFill>
                  <a:srgbClr val="000000"/>
                </a:solidFill>
                <a:latin typeface="+mn-lt"/>
                <a:ea typeface="+mn-ea"/>
              </a:rPr>
              <a:t>http://download.microsoft.com/download/9/C/6/9C6EB70A-8D52-48F4-9F04-08970411B7A3/SQL_Server_2016_Licensing_Guide_EN_US.pdf</a:t>
            </a: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1200" spc="-1" strike="noStrike">
                <a:solidFill>
                  <a:schemeClr val="dk1"/>
                </a:solidFill>
                <a:latin typeface="+mn-lt"/>
                <a:ea typeface="+mn-ea"/>
              </a:rPr>
              <a:t>Guia de licenciamento do SQL Server 2016 Virtualizado:</a:t>
            </a:r>
            <a:endParaRPr b="0" lang="pt-BR" sz="1200" spc="-1" strike="noStrike">
              <a:solidFill>
                <a:srgbClr val="000000"/>
              </a:solidFill>
              <a:latin typeface="Arial"/>
            </a:endParaRPr>
          </a:p>
          <a:p>
            <a:pPr indent="0" defTabSz="914400">
              <a:lnSpc>
                <a:spcPct val="100000"/>
              </a:lnSpc>
              <a:buNone/>
            </a:pPr>
            <a:r>
              <a:rPr b="0" lang="pt-BR" sz="2000" spc="-1" strike="noStrike">
                <a:solidFill>
                  <a:srgbClr val="000000"/>
                </a:solidFill>
                <a:latin typeface="+mn-lt"/>
                <a:ea typeface="+mn-ea"/>
              </a:rPr>
              <a:t>      </a:t>
            </a:r>
            <a:r>
              <a:rPr b="0" lang="pt-BR" sz="2000" spc="-1" strike="noStrike">
                <a:solidFill>
                  <a:srgbClr val="000000"/>
                </a:solidFill>
                <a:latin typeface="+mn-lt"/>
                <a:ea typeface="+mn-ea"/>
              </a:rPr>
              <a:t>http://download.microsoft.com/download/F/0/B/F0B45CDB-C219-47C1-A113-28BC0F5169D1/SQL_Server_2016_Virtualization_Licensing_Guide_EN_US.pdf</a:t>
            </a: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p:txBody>
      </p:sp>
      <p:sp>
        <p:nvSpPr>
          <p:cNvPr id="444" name="PlaceHolder 3"/>
          <p:cNvSpPr>
            <a:spLocks noGrp="1"/>
          </p:cNvSpPr>
          <p:nvPr>
            <p:ph type="sldNum" idx="1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76E1B11-F146-4BB4-845D-B180285845F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6040" cy="3085920"/>
          </a:xfrm>
          <a:prstGeom prst="rect">
            <a:avLst/>
          </a:prstGeom>
          <a:ln w="0">
            <a:noFill/>
          </a:ln>
        </p:spPr>
      </p:sp>
      <p:sp>
        <p:nvSpPr>
          <p:cNvPr id="4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br>
              <a:rPr sz="2400"/>
            </a:br>
            <a:r>
              <a:rPr b="0" lang="pt-BR" sz="2400" spc="-1" strike="noStrike">
                <a:solidFill>
                  <a:srgbClr val="000000"/>
                </a:solidFill>
                <a:latin typeface="Arial"/>
              </a:rPr>
              <a:t>SQL Server 2016:</a:t>
            </a:r>
            <a:endParaRPr b="0" lang="pt-BR" sz="2400" spc="-1" strike="noStrike">
              <a:solidFill>
                <a:srgbClr val="000000"/>
              </a:solidFill>
              <a:latin typeface="Arial"/>
            </a:endParaRPr>
          </a:p>
          <a:p>
            <a:pPr lvl="1" defTabSz="914400">
              <a:lnSpc>
                <a:spcPct val="100000"/>
              </a:lnSpc>
              <a:buClr>
                <a:srgbClr val="000000"/>
              </a:buClr>
              <a:buFont typeface="Arial"/>
              <a:buChar char="•"/>
            </a:pPr>
            <a:r>
              <a:rPr b="0" lang="pt-BR" sz="2400" spc="-1" strike="noStrike">
                <a:solidFill>
                  <a:srgbClr val="000000"/>
                </a:solidFill>
                <a:latin typeface="Arial"/>
              </a:rPr>
              <a:t>https://msdn.microsoft.com/en-us/library/cc645993.aspx</a:t>
            </a:r>
            <a:endParaRPr b="0" lang="pt-BR" sz="2400" spc="-1" strike="noStrike">
              <a:solidFill>
                <a:srgbClr val="000000"/>
              </a:solidFill>
              <a:latin typeface="Arial"/>
            </a:endParaRPr>
          </a:p>
          <a:p>
            <a:pPr indent="0" defTabSz="914400">
              <a:lnSpc>
                <a:spcPct val="100000"/>
              </a:lnSpc>
              <a:buNone/>
            </a:pPr>
            <a:endParaRPr b="0" lang="pt-BR" sz="2400" spc="-1" strike="noStrike">
              <a:solidFill>
                <a:srgbClr val="000000"/>
              </a:solidFill>
              <a:latin typeface="Arial"/>
            </a:endParaRPr>
          </a:p>
        </p:txBody>
      </p:sp>
      <p:sp>
        <p:nvSpPr>
          <p:cNvPr id="447" name="PlaceHolder 3"/>
          <p:cNvSpPr>
            <a:spLocks noGrp="1"/>
          </p:cNvSpPr>
          <p:nvPr>
            <p:ph type="sldNum" idx="11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96DAAA3-10E5-471F-84AB-EFF83B16835A}"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6040" cy="3085920"/>
          </a:xfrm>
          <a:prstGeom prst="rect">
            <a:avLst/>
          </a:prstGeom>
          <a:ln w="0">
            <a:noFill/>
          </a:ln>
        </p:spPr>
      </p:sp>
      <p:sp>
        <p:nvSpPr>
          <p:cNvPr id="4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1200" spc="-1" strike="noStrike">
                <a:solidFill>
                  <a:schemeClr val="dk1"/>
                </a:solidFill>
                <a:latin typeface="+mn-lt"/>
                <a:ea typeface="+mn-ea"/>
              </a:rPr>
              <a:t>Leitura Complementar: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1200" spc="-1" strike="noStrike">
                <a:solidFill>
                  <a:schemeClr val="dk1"/>
                </a:solidFill>
                <a:latin typeface="+mn-lt"/>
                <a:ea typeface="+mn-ea"/>
              </a:rPr>
              <a:t>Guia de licenciamento do SQL Server 2016:</a:t>
            </a:r>
            <a:br>
              <a:rPr sz="1200"/>
            </a:br>
            <a:r>
              <a:rPr b="0" lang="pt-BR" sz="1200" spc="-1" strike="noStrike">
                <a:solidFill>
                  <a:schemeClr val="dk1"/>
                </a:solidFill>
                <a:latin typeface="+mn-lt"/>
                <a:ea typeface="+mn-ea"/>
              </a:rPr>
              <a:t>      </a:t>
            </a:r>
            <a:r>
              <a:rPr b="0" lang="pt-BR" sz="2000" spc="-1" strike="noStrike">
                <a:solidFill>
                  <a:srgbClr val="000000"/>
                </a:solidFill>
                <a:latin typeface="+mn-lt"/>
                <a:ea typeface="+mn-ea"/>
              </a:rPr>
              <a:t>http://download.microsoft.com/download/9/C/6/9C6EB70A-8D52-48F4-9F04-08970411B7A3/SQL_Server_2016_Licensing_Guide_EN_US.pdf</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
        <p:nvSpPr>
          <p:cNvPr id="450" name="PlaceHolder 3"/>
          <p:cNvSpPr>
            <a:spLocks noGrp="1"/>
          </p:cNvSpPr>
          <p:nvPr>
            <p:ph type="sldNum" idx="11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4C2AC89-FC31-47C6-9A43-9733D21E103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6040" cy="3085920"/>
          </a:xfrm>
          <a:prstGeom prst="rect">
            <a:avLst/>
          </a:prstGeom>
          <a:ln w="0">
            <a:noFill/>
          </a:ln>
        </p:spPr>
      </p:sp>
      <p:sp>
        <p:nvSpPr>
          <p:cNvPr id="4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1200" spc="-1" strike="noStrike">
                <a:solidFill>
                  <a:schemeClr val="dk1"/>
                </a:solidFill>
                <a:latin typeface="+mn-lt"/>
                <a:ea typeface="+mn-ea"/>
              </a:rPr>
              <a:t>Leitura Complementar:</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pt-BR" sz="1200" spc="-1" strike="noStrike">
                <a:solidFill>
                  <a:schemeClr val="dk1"/>
                </a:solidFill>
                <a:latin typeface="+mn-lt"/>
                <a:ea typeface="+mn-ea"/>
              </a:rPr>
              <a:t>Guia de licenciamento do SQL Server 2016:</a:t>
            </a:r>
            <a:br>
              <a:rPr sz="1200"/>
            </a:br>
            <a:r>
              <a:rPr b="0" lang="pt-BR" sz="1200" spc="-1" strike="noStrike">
                <a:solidFill>
                  <a:schemeClr val="dk1"/>
                </a:solidFill>
                <a:latin typeface="+mn-lt"/>
                <a:ea typeface="+mn-ea"/>
              </a:rPr>
              <a:t>      </a:t>
            </a:r>
            <a:r>
              <a:rPr b="0" lang="pt-BR" sz="2000" spc="-1" strike="noStrike">
                <a:solidFill>
                  <a:srgbClr val="000000"/>
                </a:solidFill>
                <a:latin typeface="+mn-lt"/>
                <a:ea typeface="+mn-ea"/>
              </a:rPr>
              <a:t>http://download.microsoft.com/download/9/C/6/9C6EB70A-8D52-48F4-9F04-08970411B7A3/SQL_Server_2016_Licensing_Guide_EN_US.pdf</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
        <p:nvSpPr>
          <p:cNvPr id="453" name="PlaceHolder 3"/>
          <p:cNvSpPr>
            <a:spLocks noGrp="1"/>
          </p:cNvSpPr>
          <p:nvPr>
            <p:ph type="sldNum" idx="11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F04C96C-AAA1-42D4-B77A-176B358682B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6040" cy="3085920"/>
          </a:xfrm>
          <a:prstGeom prst="rect">
            <a:avLst/>
          </a:prstGeom>
          <a:ln w="0">
            <a:noFill/>
          </a:ln>
        </p:spPr>
      </p:sp>
      <p:sp>
        <p:nvSpPr>
          <p:cNvPr id="45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456" name="PlaceHolder 3"/>
          <p:cNvSpPr>
            <a:spLocks noGrp="1"/>
          </p:cNvSpPr>
          <p:nvPr>
            <p:ph type="sldNum" idx="11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A2DC156B-94B5-4AA8-8DED-D8AA021EEF5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6040" cy="3085920"/>
          </a:xfrm>
          <a:prstGeom prst="rect">
            <a:avLst/>
          </a:prstGeom>
          <a:ln w="0">
            <a:noFill/>
          </a:ln>
        </p:spPr>
      </p:sp>
      <p:sp>
        <p:nvSpPr>
          <p:cNvPr id="45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lvl="1"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https://www.brentozar.com/archive/2009/02/when-should-you-put-data-and-logs-on-the-same-drive/</a:t>
            </a:r>
            <a:endParaRPr b="0" lang="pt-BR" sz="2000" spc="-1" strike="noStrike">
              <a:solidFill>
                <a:srgbClr val="000000"/>
              </a:solidFill>
              <a:latin typeface="Arial"/>
            </a:endParaRPr>
          </a:p>
          <a:p>
            <a:pPr lvl="1" defTabSz="914400">
              <a:lnSpc>
                <a:spcPct val="100000"/>
              </a:lnSpc>
              <a:buClr>
                <a:srgbClr val="000000"/>
              </a:buClr>
              <a:buFont typeface="Arial"/>
              <a:buChar char="•"/>
            </a:pPr>
            <a:r>
              <a:rPr b="0" lang="pt-BR" sz="2400" spc="-1" strike="noStrike">
                <a:solidFill>
                  <a:srgbClr val="000000"/>
                </a:solidFill>
                <a:latin typeface="Arial"/>
              </a:rPr>
              <a:t>https://en.wikipedia.org/wiki/RAID</a:t>
            </a:r>
            <a:endParaRPr b="0" lang="pt-BR" sz="2400" spc="-1" strike="noStrike">
              <a:solidFill>
                <a:srgbClr val="000000"/>
              </a:solidFill>
              <a:latin typeface="Arial"/>
            </a:endParaRPr>
          </a:p>
          <a:p>
            <a:pPr lvl="1" defTabSz="914400">
              <a:lnSpc>
                <a:spcPct val="100000"/>
              </a:lnSpc>
              <a:buClr>
                <a:srgbClr val="000000"/>
              </a:buClr>
              <a:buFont typeface="Arial"/>
              <a:buChar char="•"/>
            </a:pPr>
            <a:r>
              <a:rPr b="0" lang="pt-BR" sz="2400" spc="-1" strike="noStrike">
                <a:solidFill>
                  <a:srgbClr val="000000"/>
                </a:solidFill>
                <a:latin typeface="Arial"/>
              </a:rPr>
              <a:t>https://en.wikipedia.org/wiki/Standard_RAID_levels</a:t>
            </a:r>
            <a:endParaRPr b="0" lang="pt-BR" sz="2400" spc="-1" strike="noStrike">
              <a:solidFill>
                <a:srgbClr val="000000"/>
              </a:solidFill>
              <a:latin typeface="Arial"/>
            </a:endParaRPr>
          </a:p>
        </p:txBody>
      </p:sp>
      <p:sp>
        <p:nvSpPr>
          <p:cNvPr id="459" name="PlaceHolder 3"/>
          <p:cNvSpPr>
            <a:spLocks noGrp="1"/>
          </p:cNvSpPr>
          <p:nvPr>
            <p:ph type="sldNum" idx="11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934F31B-5537-4B69-B98F-47ABD8D77CD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6040" cy="3085920"/>
          </a:xfrm>
          <a:prstGeom prst="rect">
            <a:avLst/>
          </a:prstGeom>
          <a:ln w="0">
            <a:noFill/>
          </a:ln>
        </p:spPr>
      </p:sp>
      <p:sp>
        <p:nvSpPr>
          <p:cNvPr id="46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83888"/>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Collation:</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lvl="1" defTabSz="914400">
              <a:lnSpc>
                <a:spcPct val="100000"/>
              </a:lnSpc>
              <a:buClr>
                <a:srgbClr val="000000"/>
              </a:buClr>
              <a:buFont typeface="Arial"/>
              <a:buChar char="•"/>
            </a:pPr>
            <a:r>
              <a:rPr b="0" lang="pt-BR" sz="2000" spc="-1" strike="noStrike">
                <a:solidFill>
                  <a:srgbClr val="000000"/>
                </a:solidFill>
                <a:latin typeface="Arial"/>
              </a:rPr>
              <a:t> </a:t>
            </a:r>
            <a:r>
              <a:rPr b="0" lang="pt-BR" sz="2400" spc="-1" strike="noStrike" u="sng">
                <a:solidFill>
                  <a:srgbClr val="000000"/>
                </a:solidFill>
                <a:uFillTx/>
                <a:latin typeface="Arial"/>
                <a:hlinkClick r:id="rId1"/>
              </a:rPr>
              <a:t>http://sqlmag.com/blog/forcing-collation-where-clause-22-jun-2011</a:t>
            </a:r>
            <a:endParaRPr b="0" lang="pt-BR" sz="2400" spc="-1" strike="noStrike">
              <a:solidFill>
                <a:srgbClr val="000000"/>
              </a:solidFill>
              <a:latin typeface="Arial"/>
            </a:endParaRPr>
          </a:p>
          <a:p>
            <a:pPr indent="0" defTabSz="914400">
              <a:lnSpc>
                <a:spcPct val="100000"/>
              </a:lnSpc>
              <a:buNone/>
            </a:pPr>
            <a:endParaRPr b="0" lang="pt-BR" sz="2400" spc="-1" strike="noStrike">
              <a:solidFill>
                <a:srgbClr val="000000"/>
              </a:solidFill>
              <a:latin typeface="Arial"/>
            </a:endParaRPr>
          </a:p>
          <a:p>
            <a:pPr lvl="1" defTabSz="914400">
              <a:lnSpc>
                <a:spcPct val="100000"/>
              </a:lnSpc>
              <a:buClr>
                <a:srgbClr val="000000"/>
              </a:buClr>
              <a:buFont typeface="Arial"/>
              <a:buChar char="•"/>
            </a:pPr>
            <a:r>
              <a:rPr b="0" lang="pt-BR" sz="1200" spc="-1" strike="noStrike">
                <a:solidFill>
                  <a:schemeClr val="dk1"/>
                </a:solidFill>
                <a:latin typeface="+mn-lt"/>
                <a:ea typeface="+mn-ea"/>
              </a:rPr>
              <a:t> </a:t>
            </a:r>
            <a:r>
              <a:rPr b="0" lang="pt-BR" sz="1200" spc="-1" strike="noStrike" u="sng">
                <a:solidFill>
                  <a:srgbClr val="000000"/>
                </a:solidFill>
                <a:uFillTx/>
                <a:latin typeface="+mn-lt"/>
                <a:ea typeface="+mn-ea"/>
                <a:hlinkClick r:id="rId2"/>
              </a:rPr>
              <a:t>http://weblogs.sqlteam.com/dang/archive/2009/07/26/Collation-Hell-Part-1.aspx</a:t>
            </a:r>
            <a:endParaRPr b="0" lang="pt-BR" sz="1200" spc="-1" strike="noStrike">
              <a:solidFill>
                <a:srgbClr val="000000"/>
              </a:solidFill>
              <a:latin typeface="Arial"/>
            </a:endParaRPr>
          </a:p>
          <a:p>
            <a:pPr indent="0" defTabSz="914400">
              <a:lnSpc>
                <a:spcPct val="100000"/>
              </a:lnSpc>
              <a:buNone/>
            </a:pPr>
            <a:endParaRPr b="0" lang="pt-BR" sz="1200" spc="-1" strike="noStrike">
              <a:solidFill>
                <a:srgbClr val="000000"/>
              </a:solidFill>
              <a:latin typeface="Arial"/>
            </a:endParaRPr>
          </a:p>
          <a:p>
            <a:pPr lvl="1" defTabSz="914400">
              <a:lnSpc>
                <a:spcPct val="100000"/>
              </a:lnSpc>
              <a:buClr>
                <a:srgbClr val="000000"/>
              </a:buClr>
              <a:buFont typeface="Arial"/>
              <a:buChar char="•"/>
            </a:pPr>
            <a:r>
              <a:rPr b="0" lang="pt-BR" sz="1200" spc="-1" strike="noStrike">
                <a:solidFill>
                  <a:schemeClr val="dk1"/>
                </a:solidFill>
                <a:latin typeface="+mn-lt"/>
                <a:ea typeface="+mn-ea"/>
              </a:rPr>
              <a:t> </a:t>
            </a:r>
            <a:r>
              <a:rPr b="0" lang="pt-BR" sz="1200" spc="-1" strike="noStrike" u="sng">
                <a:solidFill>
                  <a:srgbClr val="000000"/>
                </a:solidFill>
                <a:uFillTx/>
                <a:latin typeface="+mn-lt"/>
                <a:ea typeface="+mn-ea"/>
                <a:hlinkClick r:id="rId3"/>
              </a:rPr>
              <a:t>https://blogs.msdn.microsoft.com/qingsongyao/2009/04/06/sql-servers-binary-collations/</a:t>
            </a:r>
            <a:endParaRPr b="0" lang="pt-BR" sz="1200" spc="-1" strike="noStrike">
              <a:solidFill>
                <a:srgbClr val="000000"/>
              </a:solidFill>
              <a:latin typeface="Arial"/>
            </a:endParaRPr>
          </a:p>
          <a:p>
            <a:pPr indent="0" defTabSz="914400">
              <a:lnSpc>
                <a:spcPct val="100000"/>
              </a:lnSpc>
              <a:buNone/>
            </a:pPr>
            <a:endParaRPr b="0" lang="pt-BR" sz="1200" spc="-1" strike="noStrike">
              <a:solidFill>
                <a:srgbClr val="000000"/>
              </a:solidFill>
              <a:latin typeface="Arial"/>
            </a:endParaRPr>
          </a:p>
          <a:p>
            <a:pPr lvl="1" defTabSz="914400">
              <a:lnSpc>
                <a:spcPct val="100000"/>
              </a:lnSpc>
              <a:buClr>
                <a:srgbClr val="000000"/>
              </a:buClr>
              <a:buFont typeface="Arial"/>
              <a:buChar char="•"/>
            </a:pPr>
            <a:r>
              <a:rPr b="0" lang="pt-BR" sz="1200" spc="-1" strike="noStrike">
                <a:solidFill>
                  <a:schemeClr val="dk1"/>
                </a:solidFill>
                <a:latin typeface="+mn-lt"/>
                <a:ea typeface="+mn-ea"/>
              </a:rPr>
              <a:t> </a:t>
            </a:r>
            <a:r>
              <a:rPr b="0" lang="pt-BR" sz="1200" spc="-1" strike="noStrike" u="sng">
                <a:solidFill>
                  <a:schemeClr val="dk1"/>
                </a:solidFill>
                <a:uFillTx/>
                <a:latin typeface="+mn-lt"/>
                <a:ea typeface="+mn-ea"/>
                <a:hlinkClick r:id="rId4"/>
              </a:rPr>
              <a:t>https://gustavomaiaaguiar.wordpress.com/2008/10/12/como-resolver-problemas-relacionados-a-conflitos-de-collation/</a:t>
            </a:r>
            <a:endParaRPr b="0" lang="pt-BR" sz="1200" spc="-1" strike="noStrike">
              <a:solidFill>
                <a:srgbClr val="000000"/>
              </a:solidFill>
              <a:latin typeface="Arial"/>
            </a:endParaRPr>
          </a:p>
          <a:p>
            <a:pPr indent="0" defTabSz="914400">
              <a:lnSpc>
                <a:spcPct val="100000"/>
              </a:lnSpc>
              <a:buNone/>
            </a:pPr>
            <a:endParaRPr b="0" lang="pt-BR" sz="1200" spc="-1" strike="noStrike">
              <a:solidFill>
                <a:srgbClr val="000000"/>
              </a:solidFill>
              <a:latin typeface="Arial"/>
            </a:endParaRPr>
          </a:p>
          <a:p>
            <a:pPr lvl="1" defTabSz="914400">
              <a:lnSpc>
                <a:spcPct val="100000"/>
              </a:lnSpc>
              <a:buClr>
                <a:srgbClr val="000000"/>
              </a:buClr>
              <a:buFont typeface="Arial"/>
              <a:buChar char="•"/>
            </a:pPr>
            <a:r>
              <a:rPr b="0" lang="pt-BR" sz="1200" spc="-1" strike="noStrike">
                <a:solidFill>
                  <a:schemeClr val="dk1"/>
                </a:solidFill>
                <a:latin typeface="+mn-lt"/>
                <a:ea typeface="+mn-ea"/>
              </a:rPr>
              <a:t> </a:t>
            </a:r>
            <a:r>
              <a:rPr b="0" lang="pt-BR" sz="1200" spc="-1" strike="noStrike" u="sng">
                <a:solidFill>
                  <a:schemeClr val="dk1"/>
                </a:solidFill>
                <a:uFillTx/>
                <a:latin typeface="+mn-lt"/>
                <a:ea typeface="+mn-ea"/>
                <a:hlinkClick r:id="rId5"/>
              </a:rPr>
              <a:t>https://imasters.com.br/artigo/262/sql-server/character-set-sort-order-e-collation/?trace=1519021197&amp;source=single</a:t>
            </a:r>
            <a:endParaRPr b="0" lang="pt-BR" sz="1200" spc="-1" strike="noStrike">
              <a:solidFill>
                <a:srgbClr val="000000"/>
              </a:solidFill>
              <a:latin typeface="Arial"/>
            </a:endParaRPr>
          </a:p>
        </p:txBody>
      </p:sp>
      <p:sp>
        <p:nvSpPr>
          <p:cNvPr id="462" name="PlaceHolder 3"/>
          <p:cNvSpPr>
            <a:spLocks noGrp="1"/>
          </p:cNvSpPr>
          <p:nvPr>
            <p:ph type="sldNum" idx="11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94AF1D1-61AA-4877-836B-4382CB2CD0E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6040" cy="3085920"/>
          </a:xfrm>
          <a:prstGeom prst="rect">
            <a:avLst/>
          </a:prstGeom>
          <a:ln w="0">
            <a:noFill/>
          </a:ln>
        </p:spPr>
      </p:sp>
      <p:sp>
        <p:nvSpPr>
          <p:cNvPr id="46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465" name="PlaceHolder 3"/>
          <p:cNvSpPr>
            <a:spLocks noGrp="1"/>
          </p:cNvSpPr>
          <p:nvPr>
            <p:ph type="sldNum" idx="12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61888D2-0E80-4CC4-B173-D63939A7985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6040" cy="3085920"/>
          </a:xfrm>
          <a:prstGeom prst="rect">
            <a:avLst/>
          </a:prstGeom>
          <a:ln w="0">
            <a:noFill/>
          </a:ln>
        </p:spPr>
      </p:sp>
      <p:sp>
        <p:nvSpPr>
          <p:cNvPr id="46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468" name="PlaceHolder 3"/>
          <p:cNvSpPr>
            <a:spLocks noGrp="1"/>
          </p:cNvSpPr>
          <p:nvPr>
            <p:ph type="sldNum" idx="12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F114232-FCDF-4D00-B9A2-BCFC9BC42BF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6040" cy="3085920"/>
          </a:xfrm>
          <a:prstGeom prst="rect">
            <a:avLst/>
          </a:prstGeom>
          <a:ln w="0">
            <a:noFill/>
          </a:ln>
        </p:spPr>
      </p:sp>
      <p:sp>
        <p:nvSpPr>
          <p:cNvPr id="39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http://www.fabriciolima.net/blog/consultoria-remota/</a:t>
            </a:r>
            <a:endParaRPr b="0" lang="pt-BR" sz="2800" spc="-1" strike="noStrike">
              <a:solidFill>
                <a:srgbClr val="000000"/>
              </a:solidFill>
              <a:latin typeface="Arial"/>
            </a:endParaRPr>
          </a:p>
        </p:txBody>
      </p:sp>
      <p:sp>
        <p:nvSpPr>
          <p:cNvPr id="393" name="PlaceHolder 3"/>
          <p:cNvSpPr>
            <a:spLocks noGrp="1"/>
          </p:cNvSpPr>
          <p:nvPr>
            <p:ph type="sldNum" idx="9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F75B5EC5-00A1-457C-9095-45228050E21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6040" cy="3085920"/>
          </a:xfrm>
          <a:prstGeom prst="rect">
            <a:avLst/>
          </a:prstGeom>
          <a:ln w="0">
            <a:noFill/>
          </a:ln>
        </p:spPr>
      </p:sp>
      <p:sp>
        <p:nvSpPr>
          <p:cNvPr id="4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u="sng">
                <a:solidFill>
                  <a:srgbClr val="000000"/>
                </a:solidFill>
                <a:uFillTx/>
                <a:latin typeface="Arial"/>
                <a:hlinkClick r:id="rId1"/>
              </a:rPr>
              <a:t>http://www.mssqltips.com/sqlservertip/3244/quick-guide-to-installing-sql-server-2014/</a:t>
            </a: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https://luanmorenodba.wordpress.com/2016/01/12/resolvendo-net-framework-no-windows-server-2012-r2-instalao-sql-server-2012-2014-2016/</a:t>
            </a: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p:txBody>
      </p:sp>
      <p:sp>
        <p:nvSpPr>
          <p:cNvPr id="471" name="PlaceHolder 3"/>
          <p:cNvSpPr>
            <a:spLocks noGrp="1"/>
          </p:cNvSpPr>
          <p:nvPr>
            <p:ph type="sldNum" idx="12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21AE738-05CA-4BDC-ABCE-26F3184A3AB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6040" cy="3085920"/>
          </a:xfrm>
          <a:prstGeom prst="rect">
            <a:avLst/>
          </a:prstGeom>
          <a:ln w="0">
            <a:noFill/>
          </a:ln>
        </p:spPr>
      </p:sp>
      <p:sp>
        <p:nvSpPr>
          <p:cNvPr id="4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pt-BR" sz="2000" spc="-1" strike="noStrike">
                <a:solidFill>
                  <a:srgbClr val="000000"/>
                </a:solidFill>
                <a:latin typeface="Arial"/>
              </a:rPr>
              <a:t>Normalmente já vem um product key na ISO que você baixou para instalar o SQL Server.</a:t>
            </a:r>
            <a:endParaRPr b="0" lang="pt-BR" sz="2000" spc="-1" strike="noStrike">
              <a:solidFill>
                <a:srgbClr val="000000"/>
              </a:solidFill>
              <a:latin typeface="Arial"/>
            </a:endParaRPr>
          </a:p>
        </p:txBody>
      </p:sp>
      <p:sp>
        <p:nvSpPr>
          <p:cNvPr id="474" name="PlaceHolder 3"/>
          <p:cNvSpPr>
            <a:spLocks noGrp="1"/>
          </p:cNvSpPr>
          <p:nvPr>
            <p:ph type="sldNum" idx="12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898499D-B749-455A-ADD9-FF0AF327F06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6040" cy="3085920"/>
          </a:xfrm>
          <a:prstGeom prst="rect">
            <a:avLst/>
          </a:prstGeom>
          <a:ln w="0">
            <a:noFill/>
          </a:ln>
        </p:spPr>
      </p:sp>
      <p:sp>
        <p:nvSpPr>
          <p:cNvPr id="4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477" name="PlaceHolder 3"/>
          <p:cNvSpPr>
            <a:spLocks noGrp="1"/>
          </p:cNvSpPr>
          <p:nvPr>
            <p:ph type="sldNum" idx="12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19B2B7E-46D4-482A-945A-B1A4272146C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6040" cy="3085920"/>
          </a:xfrm>
          <a:prstGeom prst="rect">
            <a:avLst/>
          </a:prstGeom>
          <a:ln w="0">
            <a:noFill/>
          </a:ln>
        </p:spPr>
      </p:sp>
      <p:sp>
        <p:nvSpPr>
          <p:cNvPr id="4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480" name="PlaceHolder 3"/>
          <p:cNvSpPr>
            <a:spLocks noGrp="1"/>
          </p:cNvSpPr>
          <p:nvPr>
            <p:ph type="sldNum" idx="12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A17CEFC-532E-4175-9798-9C0D234CA15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6040" cy="3085920"/>
          </a:xfrm>
          <a:prstGeom prst="rect">
            <a:avLst/>
          </a:prstGeom>
          <a:ln w="0">
            <a:noFill/>
          </a:ln>
        </p:spPr>
      </p:sp>
      <p:sp>
        <p:nvSpPr>
          <p:cNvPr id="4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pt-BR" sz="2000" spc="-1" strike="noStrike">
                <a:solidFill>
                  <a:srgbClr val="000000"/>
                </a:solidFill>
                <a:latin typeface="Arial"/>
              </a:rPr>
              <a:t>Problema de conexão com a internet. Pode ignorar.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p:txBody>
      </p:sp>
      <p:sp>
        <p:nvSpPr>
          <p:cNvPr id="483" name="PlaceHolder 3"/>
          <p:cNvSpPr>
            <a:spLocks noGrp="1"/>
          </p:cNvSpPr>
          <p:nvPr>
            <p:ph type="sldNum" idx="12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B9CCE86A-59D6-49E0-86C3-EF96E43734D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6040" cy="3085920"/>
          </a:xfrm>
          <a:prstGeom prst="rect">
            <a:avLst/>
          </a:prstGeom>
          <a:ln w="0">
            <a:noFill/>
          </a:ln>
        </p:spPr>
      </p:sp>
      <p:sp>
        <p:nvSpPr>
          <p:cNvPr id="4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pt-BR" sz="2000" spc="-1" strike="noStrike">
                <a:solidFill>
                  <a:srgbClr val="000000"/>
                </a:solidFill>
                <a:latin typeface="Arial"/>
              </a:rPr>
              <a:t>Esse warning é devido a conexão com a internet da VM do SQL. Pode ignorar.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p:txBody>
      </p:sp>
      <p:sp>
        <p:nvSpPr>
          <p:cNvPr id="486" name="PlaceHolder 3"/>
          <p:cNvSpPr>
            <a:spLocks noGrp="1"/>
          </p:cNvSpPr>
          <p:nvPr>
            <p:ph type="sldNum" idx="12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73B04D0-8AEF-426D-9D88-E4C7D08F743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6040" cy="3085920"/>
          </a:xfrm>
          <a:prstGeom prst="rect">
            <a:avLst/>
          </a:prstGeom>
          <a:ln w="0">
            <a:noFill/>
          </a:ln>
        </p:spPr>
      </p:sp>
      <p:sp>
        <p:nvSpPr>
          <p:cNvPr id="4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25000" lnSpcReduction="20000"/>
          </a:bodyPr>
          <a:p>
            <a:pPr marL="216000" indent="0">
              <a:lnSpc>
                <a:spcPct val="100000"/>
              </a:lnSpc>
              <a:buNone/>
            </a:pPr>
            <a:r>
              <a:rPr b="1" lang="pt-BR" sz="2000" spc="-1" strike="noStrike">
                <a:solidFill>
                  <a:srgbClr val="000000"/>
                </a:solidFill>
                <a:latin typeface="Arial"/>
              </a:rPr>
              <a:t>Instance Feature</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SQL Server Replication - </a:t>
            </a:r>
            <a:r>
              <a:rPr b="0" lang="pt-BR" sz="2000" spc="-1" strike="noStrike">
                <a:solidFill>
                  <a:srgbClr val="000000"/>
                </a:solidFill>
                <a:latin typeface="Arial"/>
              </a:rPr>
              <a:t>Funcionalidade de replicação do SQL Server.</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http://www.sqlservercentral.com/stairway/72401/</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R Services (In-Database) - </a:t>
            </a:r>
            <a:r>
              <a:rPr b="0" lang="pt-BR" sz="2000" spc="-1" strike="noStrike">
                <a:solidFill>
                  <a:srgbClr val="000000"/>
                </a:solidFill>
                <a:latin typeface="Arial"/>
              </a:rPr>
              <a:t>R has emerged as the most popular software for mining data, uncovering new insights and making predictions.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https://blogs.technet.microsoft.com/dataplatforminsider/2016/03/29/in-database-advanced-analytics-with-r-in-sql-server-2016/</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Full-Text and Semantic Extractions for Search - </a:t>
            </a:r>
            <a:r>
              <a:rPr b="0" lang="pt-BR" sz="2000" spc="-1" strike="noStrike">
                <a:solidFill>
                  <a:srgbClr val="000000"/>
                </a:solidFill>
                <a:latin typeface="Arial"/>
              </a:rPr>
              <a:t>O Full-Text Search permite que seja realizado pesquisas avançadas além da capacidade tradicional de um SELECT com LIKE. Consegue fazer uma busca por sinonimos por exemplo.</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https://luanmorenodba.wordpress.com/2011/10/26/entenda-o-full-text-search/</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Data Quality Services - </a:t>
            </a:r>
            <a:r>
              <a:rPr b="0" lang="pt-BR" sz="2000" spc="-1" strike="noStrike">
                <a:solidFill>
                  <a:srgbClr val="000000"/>
                </a:solidFill>
                <a:latin typeface="Arial"/>
              </a:rPr>
              <a:t>Data Quality Services (DQS) in SQL Server 2012 is new feature used for improving and maintaining the quality of your data across enterprise.</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https://www.mssqltips.com/sqlservertip/2575/getting-started-with-sql-server-2012-data-quality-services--part-1/</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PolyBase Query Service for External Data - </a:t>
            </a:r>
            <a:r>
              <a:rPr b="0" lang="pt-BR" sz="2000" spc="-1" strike="noStrike">
                <a:solidFill>
                  <a:srgbClr val="000000"/>
                </a:solidFill>
                <a:latin typeface="Arial"/>
              </a:rPr>
              <a:t>This feature enables truly integrated querying across Hadoop data and SQL Server data using standard T-SQL statements.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https://www.mssqltips.com/sqlservertip/4080/introduction-to-polybase-in-sql-server-2016--part-1/</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Analysis Services - </a:t>
            </a:r>
            <a:r>
              <a:rPr b="0" lang="pt-BR" sz="2000" spc="-1" strike="noStrike">
                <a:solidFill>
                  <a:srgbClr val="000000"/>
                </a:solidFill>
                <a:latin typeface="Arial"/>
              </a:rPr>
              <a:t>You can use SSAS to create cubes using data from data marts / data warehouse for deeper and faster data analysis.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https://www.mssqltips.com/sqlservertutorial/2000/sql-server-analysis-services-ssas-tutorial/</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Reporting Services - Native - </a:t>
            </a:r>
            <a:r>
              <a:rPr b="0" lang="en-US" sz="2000" spc="-1" strike="noStrike">
                <a:solidFill>
                  <a:srgbClr val="000000"/>
                </a:solidFill>
                <a:latin typeface="Arial"/>
              </a:rPr>
              <a:t>SQL Server Reporting Services (SSRS) is a server-based reporting platform that allows us to create and manage a wide variety of different types of report, and deliver them in a range of formats.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https://www.simple-talk.com/sql/reporting-services/sql-server-reporting-services-basics-building-ssrs-reports/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pt-BR" sz="2000" spc="-1" strike="noStrike">
                <a:solidFill>
                  <a:srgbClr val="000000"/>
                </a:solidFill>
                <a:latin typeface="Arial"/>
              </a:rPr>
              <a:t>Shared Feature - </a:t>
            </a:r>
            <a:r>
              <a:rPr b="0" lang="pt-BR" sz="2000" spc="-1" strike="noStrike">
                <a:solidFill>
                  <a:srgbClr val="000000"/>
                </a:solidFill>
                <a:latin typeface="Arial"/>
              </a:rPr>
              <a:t>São binários de instalação do sql server, nunca vão crescer, ou ocupar espaço e poderemos ter mais problemas se mudar (algum software que utiliza estas shared features, não encontrarem elas) , do que deixar ela no caminho default.</a:t>
            </a:r>
            <a:br>
              <a:rPr sz="2000"/>
            </a:b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R Server (standalone) - </a:t>
            </a:r>
            <a:r>
              <a:rPr b="0" lang="en-US" sz="2000" spc="-1" strike="noStrike">
                <a:solidFill>
                  <a:srgbClr val="000000"/>
                </a:solidFill>
                <a:latin typeface="Arial"/>
              </a:rPr>
              <a:t>Microsoft R Server (Standalone) includes the enhanced R packages developed by Revolution Analytics and supports connections to diverse data source such as Hadoop, Teradata and more. By installing the standalone server, you can create a server environment for running complex, scalable R jobs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https://msdn.microsoft.com/en-us/library/mt671127.aspx</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Reporting Services - Sharepoint- </a:t>
            </a:r>
            <a:r>
              <a:rPr b="0" lang="en-US" sz="2000" spc="-1" strike="noStrike">
                <a:solidFill>
                  <a:srgbClr val="000000"/>
                </a:solidFill>
                <a:latin typeface="Arial"/>
              </a:rPr>
              <a:t>Reporting Services in SharePoint, enables report creation and viewing in document libraries, Reporting Services subscription delivery of reports through email, Power View, data alerting, and report management features, all in a deployment of based of Microsoft SharePoint.</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https://msdn.microsoft.com/en-us/library/cc281311.aspx</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Reporting Services Add-in for SharePoint Products - </a:t>
            </a:r>
            <a:r>
              <a:rPr b="0" lang="en-US" sz="2000" spc="-1" strike="noStrike">
                <a:solidFill>
                  <a:srgbClr val="000000"/>
                </a:solidFill>
                <a:latin typeface="Arial"/>
              </a:rPr>
              <a:t>The Reporting Services Add-in for SharePoint products is a required component for a report server that runs in SharePoint mode.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https://msdn.microsoft.com/en-us/library/aa905871.aspx</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p:txBody>
      </p:sp>
      <p:sp>
        <p:nvSpPr>
          <p:cNvPr id="489" name="PlaceHolder 3"/>
          <p:cNvSpPr>
            <a:spLocks noGrp="1"/>
          </p:cNvSpPr>
          <p:nvPr>
            <p:ph type="sldNum" idx="12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C62AAEE-B747-4B6D-96CE-AC08CF5C29B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6040" cy="3085920"/>
          </a:xfrm>
          <a:prstGeom prst="rect">
            <a:avLst/>
          </a:prstGeom>
          <a:ln w="0">
            <a:noFill/>
          </a:ln>
        </p:spPr>
      </p:sp>
      <p:sp>
        <p:nvSpPr>
          <p:cNvPr id="3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http://www.fabriciolima.net/blog/consultoria-remota/</a:t>
            </a:r>
            <a:endParaRPr b="0" lang="pt-BR" sz="2800" spc="-1" strike="noStrike">
              <a:solidFill>
                <a:srgbClr val="000000"/>
              </a:solidFill>
              <a:latin typeface="Arial"/>
            </a:endParaRPr>
          </a:p>
        </p:txBody>
      </p:sp>
      <p:sp>
        <p:nvSpPr>
          <p:cNvPr id="396" name="PlaceHolder 3"/>
          <p:cNvSpPr>
            <a:spLocks noGrp="1"/>
          </p:cNvSpPr>
          <p:nvPr>
            <p:ph type="sldNum" idx="9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54E8CC5-735C-43EA-8605-42672162C62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6040" cy="3085920"/>
          </a:xfrm>
          <a:prstGeom prst="rect">
            <a:avLst/>
          </a:prstGeom>
          <a:ln w="0">
            <a:noFill/>
          </a:ln>
        </p:spPr>
      </p:sp>
      <p:sp>
        <p:nvSpPr>
          <p:cNvPr id="4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18333"/>
          </a:bodyPr>
          <a:p>
            <a:pPr marL="216000" indent="0">
              <a:lnSpc>
                <a:spcPct val="100000"/>
              </a:lnSpc>
              <a:buNone/>
            </a:pPr>
            <a:r>
              <a:rPr b="1" lang="en-US" sz="2000" spc="-1" strike="noStrike">
                <a:solidFill>
                  <a:srgbClr val="000000"/>
                </a:solidFill>
                <a:latin typeface="Arial"/>
              </a:rPr>
              <a:t>Data Quality Client - </a:t>
            </a:r>
            <a:r>
              <a:rPr b="0" lang="en-US" sz="2000" spc="-1" strike="noStrike">
                <a:solidFill>
                  <a:srgbClr val="000000"/>
                </a:solidFill>
                <a:latin typeface="Arial"/>
              </a:rPr>
              <a:t>The Data Quality Client application enables you to perform data quality operations using a standalone tool. This application enables you to create knowledge bases, create and run data quality projects, and perform administrative tasks.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https://msdn.microsoft.com/en-us/library/gg524796.aspx</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Client Tools Connectivity - </a:t>
            </a:r>
            <a:r>
              <a:rPr b="0" lang="en-US" sz="2000" spc="-1" strike="noStrike">
                <a:solidFill>
                  <a:srgbClr val="000000"/>
                </a:solidFill>
                <a:latin typeface="Arial"/>
              </a:rPr>
              <a:t>Client Tools includes components for communication between clients and servers, including network libraries for DB-Library, OLEDB for OLAP, ODBC, ADODB, and ADOMD+.</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Shared Features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Integration Services -  </a:t>
            </a:r>
            <a:r>
              <a:rPr b="0" lang="en-US" sz="2000" spc="-1" strike="noStrike">
                <a:solidFill>
                  <a:srgbClr val="000000"/>
                </a:solidFill>
                <a:latin typeface="Arial"/>
              </a:rPr>
              <a:t>Integration Services is a set of graphical tools and programmable objects for moving, copying, and transforming data.</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https://www.mssqltips.com/sqlservertutorial/200/sql-server-integration-services-ssis-tutorial/</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Client Tools Backward Compatibility -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Client Tools Backward Compatibility includes the following components: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SQL Distributed Management Objects (SQL-DMO). For more information, see Discontinued SQL Server Features in SQL Server 2016.</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Decision Support Objects (DSO). For more information, see Breaking Changes to Analysis Services Features in SQL Server 2016.</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Client Tools SDK - </a:t>
            </a:r>
            <a:r>
              <a:rPr b="0" lang="en-US" sz="2000" spc="-1" strike="noStrike">
                <a:solidFill>
                  <a:srgbClr val="000000"/>
                </a:solidFill>
                <a:latin typeface="Arial"/>
              </a:rPr>
              <a:t>Includes the software development kit containing resources for programmers.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http://shahzy1.blogspot.com.br/2014/08/why-do-we-need-sql-client-connectivity.html</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Documentation Components - </a:t>
            </a:r>
            <a:r>
              <a:rPr b="0" lang="en-US" sz="2000" spc="-1" strike="noStrike">
                <a:solidFill>
                  <a:srgbClr val="000000"/>
                </a:solidFill>
                <a:latin typeface="Arial"/>
              </a:rPr>
              <a:t>Documentation components include the components to view and manage help content.</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Distributed Replay Controller </a:t>
            </a:r>
            <a:r>
              <a:rPr b="0" lang="en-US" sz="2000" spc="-1" strike="noStrike">
                <a:solidFill>
                  <a:srgbClr val="000000"/>
                </a:solidFill>
                <a:latin typeface="Arial"/>
              </a:rPr>
              <a:t>- The Distributed Replay controller orchestrates the actions of the distributed replay clients.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Distributed Replay Client - </a:t>
            </a:r>
            <a:r>
              <a:rPr b="0" lang="en-US" sz="2000" spc="-1" strike="noStrike">
                <a:solidFill>
                  <a:srgbClr val="000000"/>
                </a:solidFill>
                <a:latin typeface="Arial"/>
              </a:rPr>
              <a:t>The Distributed Replay clients work together to simulate workloads against an instance of SQL Server. </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http://sqlmag.com/database-performance-tuning/sql-server-distributed-replay</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SQL Client Connectivity SDK - </a:t>
            </a:r>
            <a:r>
              <a:rPr b="0" lang="en-US" sz="2000" spc="-1" strike="noStrike">
                <a:solidFill>
                  <a:srgbClr val="000000"/>
                </a:solidFill>
                <a:latin typeface="Arial"/>
              </a:rPr>
              <a:t>Includes SQL Server Native Client (ODBC/OLE DB) SDK for database application development.</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1" lang="en-US" sz="2000" spc="-1" strike="noStrike">
                <a:solidFill>
                  <a:srgbClr val="000000"/>
                </a:solidFill>
                <a:latin typeface="Arial"/>
              </a:rPr>
              <a:t>Master Data Services - </a:t>
            </a:r>
            <a:r>
              <a:rPr b="0" lang="en-US" sz="2000" spc="-1" strike="noStrike">
                <a:solidFill>
                  <a:srgbClr val="000000"/>
                </a:solidFill>
                <a:latin typeface="Arial"/>
              </a:rPr>
              <a:t>	</a:t>
            </a:r>
            <a:r>
              <a:rPr b="0" lang="en-US" sz="2000" spc="-1" strike="noStrike">
                <a:solidFill>
                  <a:srgbClr val="000000"/>
                </a:solidFill>
                <a:latin typeface="Arial"/>
              </a:rPr>
              <a:t>Master Data Services is a platform for integrating data from disparate systems across an organization into a single source of master data for accuracy and auditing purposes.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http://www.databasejournal.com/features/mssql/getting-started-with-master-data-services-mds-in-sql-server-2012.html</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_____________________________________________________________________</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Escolher apenas as features que serão utilizadas no seu ambiente.</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É muito simples acrescentar uma nova feature no SQL.</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Problemas ao instalar tudo:</a:t>
            </a:r>
            <a:endParaRPr b="0" lang="pt-BR" sz="2000" spc="-1" strike="noStrike">
              <a:solidFill>
                <a:srgbClr val="000000"/>
              </a:solidFill>
              <a:latin typeface="Arial"/>
            </a:endParaRPr>
          </a:p>
          <a:p>
            <a:pPr lvl="1" marL="628560" indent="-171360">
              <a:lnSpc>
                <a:spcPct val="100000"/>
              </a:lnSpc>
              <a:buClr>
                <a:srgbClr val="000000"/>
              </a:buClr>
              <a:buFont typeface="Arial"/>
              <a:buChar char="•"/>
            </a:pPr>
            <a:r>
              <a:rPr b="0" lang="pt-BR" sz="2000" spc="-1" strike="noStrike">
                <a:solidFill>
                  <a:srgbClr val="000000"/>
                </a:solidFill>
                <a:latin typeface="Arial"/>
              </a:rPr>
              <a:t>Mais portas abertas e brechas de segurança</a:t>
            </a:r>
            <a:endParaRPr b="0" lang="pt-BR" sz="2000" spc="-1" strike="noStrike">
              <a:solidFill>
                <a:srgbClr val="000000"/>
              </a:solidFill>
              <a:latin typeface="Arial"/>
            </a:endParaRPr>
          </a:p>
          <a:p>
            <a:pPr lvl="1" marL="628560" indent="-171360">
              <a:lnSpc>
                <a:spcPct val="100000"/>
              </a:lnSpc>
              <a:buClr>
                <a:srgbClr val="000000"/>
              </a:buClr>
              <a:buFont typeface="Arial"/>
              <a:buChar char="•"/>
            </a:pPr>
            <a:r>
              <a:rPr b="0" lang="pt-BR" sz="2000" spc="-1" strike="noStrike">
                <a:solidFill>
                  <a:srgbClr val="000000"/>
                </a:solidFill>
                <a:latin typeface="Arial"/>
              </a:rPr>
              <a:t>Mais patchs que serão lançados e atrasará as atualizações do servidor gerando maior tempo de indisponibilidade</a:t>
            </a:r>
            <a:endParaRPr b="0" lang="pt-BR" sz="2000" spc="-1" strike="noStrike">
              <a:solidFill>
                <a:srgbClr val="000000"/>
              </a:solidFill>
              <a:latin typeface="Arial"/>
            </a:endParaRPr>
          </a:p>
          <a:p>
            <a:pPr lvl="1" marL="628560" indent="-171360">
              <a:lnSpc>
                <a:spcPct val="100000"/>
              </a:lnSpc>
              <a:buClr>
                <a:srgbClr val="000000"/>
              </a:buClr>
              <a:buFont typeface="Arial"/>
              <a:buChar char="•"/>
            </a:pPr>
            <a:r>
              <a:rPr b="0" lang="pt-BR" sz="2000" spc="-1" strike="noStrike">
                <a:solidFill>
                  <a:srgbClr val="000000"/>
                </a:solidFill>
                <a:latin typeface="Arial"/>
              </a:rPr>
              <a:t>Espaço em disco (hoje em dia já não é um grande problema)</a:t>
            </a:r>
            <a:endParaRPr b="0" lang="pt-BR" sz="2000" spc="-1" strike="noStrike">
              <a:solidFill>
                <a:srgbClr val="000000"/>
              </a:solidFill>
              <a:latin typeface="Arial"/>
            </a:endParaRPr>
          </a:p>
          <a:p>
            <a:pPr indent="0">
              <a:lnSpc>
                <a:spcPct val="100000"/>
              </a:lnSpc>
              <a:buNone/>
            </a:pPr>
            <a:endParaRPr b="0" lang="pt-BR" sz="2000" spc="-1" strike="noStrike">
              <a:solidFill>
                <a:srgbClr val="000000"/>
              </a:solidFill>
              <a:latin typeface="Arial"/>
            </a:endParaRPr>
          </a:p>
          <a:p>
            <a:pPr indent="0">
              <a:lnSpc>
                <a:spcPct val="100000"/>
              </a:lnSpc>
              <a:buNone/>
            </a:pPr>
            <a:endParaRPr b="0" lang="pt-BR" sz="2000" spc="-1" strike="noStrike">
              <a:solidFill>
                <a:srgbClr val="000000"/>
              </a:solidFill>
              <a:latin typeface="Arial"/>
            </a:endParaRPr>
          </a:p>
          <a:p>
            <a:pPr marL="457200" indent="0">
              <a:lnSpc>
                <a:spcPct val="100000"/>
              </a:lnSpc>
              <a:buNone/>
              <a:tabLst>
                <a:tab algn="l" pos="0"/>
              </a:tabLst>
            </a:pPr>
            <a:r>
              <a:rPr b="0" lang="pt-BR" sz="2000" spc="-1" strike="noStrike">
                <a:solidFill>
                  <a:srgbClr val="000000"/>
                </a:solidFill>
                <a:latin typeface="Arial"/>
              </a:rPr>
              <a:t>LINK com todas as features</a:t>
            </a:r>
            <a:endParaRPr b="0" lang="pt-BR" sz="2000" spc="-1" strike="noStrike">
              <a:solidFill>
                <a:srgbClr val="000000"/>
              </a:solidFill>
              <a:latin typeface="Arial"/>
            </a:endParaRPr>
          </a:p>
          <a:p>
            <a:pPr marL="457200" indent="0">
              <a:lnSpc>
                <a:spcPct val="100000"/>
              </a:lnSpc>
              <a:buNone/>
              <a:tabLst>
                <a:tab algn="l" pos="0"/>
              </a:tabLst>
            </a:pPr>
            <a:r>
              <a:rPr b="0" lang="pt-BR" sz="2000" spc="-1" strike="noStrike">
                <a:solidFill>
                  <a:srgbClr val="000000"/>
                </a:solidFill>
                <a:latin typeface="Arial"/>
              </a:rPr>
              <a:t>https://msdn.microsoft.com/en-us/library/ms143786.aspx</a:t>
            </a:r>
            <a:endParaRPr b="0" lang="pt-BR" sz="2000" spc="-1" strike="noStrike">
              <a:solidFill>
                <a:srgbClr val="000000"/>
              </a:solidFill>
              <a:latin typeface="Arial"/>
            </a:endParaRPr>
          </a:p>
          <a:p>
            <a:pPr indent="0">
              <a:lnSpc>
                <a:spcPct val="100000"/>
              </a:lnSpc>
              <a:buNone/>
              <a:tabLst>
                <a:tab algn="l" pos="0"/>
              </a:tabLst>
            </a:pPr>
            <a:endParaRPr b="0" lang="pt-BR" sz="2000" spc="-1" strike="noStrike">
              <a:solidFill>
                <a:srgbClr val="000000"/>
              </a:solidFill>
              <a:latin typeface="Arial"/>
            </a:endParaRPr>
          </a:p>
        </p:txBody>
      </p:sp>
      <p:sp>
        <p:nvSpPr>
          <p:cNvPr id="492" name="PlaceHolder 3"/>
          <p:cNvSpPr>
            <a:spLocks noGrp="1"/>
          </p:cNvSpPr>
          <p:nvPr>
            <p:ph type="sldNum" idx="12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842FA1F-0029-4040-92A2-89435574887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6040" cy="3085920"/>
          </a:xfrm>
          <a:prstGeom prst="rect">
            <a:avLst/>
          </a:prstGeom>
          <a:ln w="0">
            <a:noFill/>
          </a:ln>
        </p:spPr>
      </p:sp>
      <p:sp>
        <p:nvSpPr>
          <p:cNvPr id="4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Normalmente instalamos com Default Instance.</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Contudo, em ambientes com mais de uma instância no servidor, temos que instalar uma instância nomeada e dar um nome para essa instância.</a:t>
            </a:r>
            <a:endParaRPr b="0" lang="pt-BR" sz="2000" spc="-1" strike="noStrike">
              <a:solidFill>
                <a:srgbClr val="000000"/>
              </a:solidFill>
              <a:latin typeface="Arial"/>
            </a:endParaRPr>
          </a:p>
        </p:txBody>
      </p:sp>
      <p:sp>
        <p:nvSpPr>
          <p:cNvPr id="495" name="PlaceHolder 3"/>
          <p:cNvSpPr>
            <a:spLocks noGrp="1"/>
          </p:cNvSpPr>
          <p:nvPr>
            <p:ph type="sldNum" idx="13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03041FA-45E8-4A2D-8C8E-0C877E874BD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6040" cy="3085920"/>
          </a:xfrm>
          <a:prstGeom prst="rect">
            <a:avLst/>
          </a:prstGeom>
          <a:ln w="0">
            <a:noFill/>
          </a:ln>
        </p:spPr>
      </p:sp>
      <p:sp>
        <p:nvSpPr>
          <p:cNvPr id="4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Muito importante criar uma conta de domínio para os serviços do SQL Server.</a:t>
            </a:r>
            <a:br>
              <a:rPr sz="2000"/>
            </a:br>
            <a:r>
              <a:rPr b="0" lang="pt-BR" sz="2000" spc="-1" strike="noStrike">
                <a:solidFill>
                  <a:srgbClr val="000000"/>
                </a:solidFill>
                <a:latin typeface="Arial"/>
              </a:rPr>
              <a:t> </a:t>
            </a: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Se acontecer um problema ao usar uma conta de domínio para o serviço do SQL Server:</a:t>
            </a:r>
            <a:endParaRPr b="0" lang="pt-BR" sz="2000" spc="-1" strike="noStrike">
              <a:solidFill>
                <a:srgbClr val="000000"/>
              </a:solidFill>
              <a:latin typeface="Arial"/>
            </a:endParaRPr>
          </a:p>
          <a:p>
            <a:pPr lvl="1" marL="628560" indent="-171360" defTabSz="914400">
              <a:lnSpc>
                <a:spcPct val="100000"/>
              </a:lnSpc>
              <a:buClr>
                <a:srgbClr val="000000"/>
              </a:buClr>
              <a:buFont typeface="Arial"/>
              <a:buChar char="•"/>
            </a:pPr>
            <a:r>
              <a:rPr b="0" lang="pt-BR" sz="2000" spc="-1" strike="noStrike">
                <a:solidFill>
                  <a:srgbClr val="000000"/>
                </a:solidFill>
                <a:latin typeface="Arial"/>
              </a:rPr>
              <a:t>https://cmatskas.com/fixing-error-cannot-generate-sspi-context-after-changing-sql-service-account/</a:t>
            </a:r>
            <a:endParaRPr b="0" lang="pt-BR" sz="2000" spc="-1" strike="noStrike">
              <a:solidFill>
                <a:srgbClr val="000000"/>
              </a:solidFill>
              <a:latin typeface="Arial"/>
            </a:endParaRPr>
          </a:p>
          <a:p>
            <a:pPr lvl="1" marL="628560" indent="-171360" defTabSz="914400">
              <a:lnSpc>
                <a:spcPct val="100000"/>
              </a:lnSpc>
              <a:buClr>
                <a:srgbClr val="000000"/>
              </a:buClr>
              <a:buFont typeface="Arial"/>
              <a:buChar char="•"/>
            </a:pPr>
            <a:r>
              <a:rPr b="0" lang="pt-BR" sz="2000" spc="-1" strike="noStrike">
                <a:solidFill>
                  <a:srgbClr val="000000"/>
                </a:solidFill>
                <a:latin typeface="Arial"/>
              </a:rPr>
              <a:t>https://mssqlwiki.com/tag/cannot-generate-sspi-context/</a:t>
            </a:r>
            <a:endParaRPr b="0" lang="pt-BR" sz="2000" spc="-1" strike="noStrike">
              <a:solidFill>
                <a:srgbClr val="000000"/>
              </a:solidFill>
              <a:latin typeface="Arial"/>
            </a:endParaRPr>
          </a:p>
        </p:txBody>
      </p:sp>
      <p:sp>
        <p:nvSpPr>
          <p:cNvPr id="498" name="PlaceHolder 3"/>
          <p:cNvSpPr>
            <a:spLocks noGrp="1"/>
          </p:cNvSpPr>
          <p:nvPr>
            <p:ph type="sldNum" idx="13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F7E3D3F-674F-4390-AE6C-81ED124CA7B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6040" cy="3085920"/>
          </a:xfrm>
          <a:prstGeom prst="rect">
            <a:avLst/>
          </a:prstGeom>
          <a:ln w="0">
            <a:noFill/>
          </a:ln>
        </p:spPr>
      </p:sp>
      <p:sp>
        <p:nvSpPr>
          <p:cNvPr id="5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A collation de instalação deve ser muito bem definida durante a instalação, pois depois de instalado não tem volta, só desinstalando e instalando novamente.</a:t>
            </a: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p:txBody>
      </p:sp>
      <p:sp>
        <p:nvSpPr>
          <p:cNvPr id="501" name="PlaceHolder 3"/>
          <p:cNvSpPr>
            <a:spLocks noGrp="1"/>
          </p:cNvSpPr>
          <p:nvPr>
            <p:ph type="sldNum" idx="13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A925A3A-D1BA-48A4-B4EC-1A11C82B1D0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6040" cy="3085920"/>
          </a:xfrm>
          <a:prstGeom prst="rect">
            <a:avLst/>
          </a:prstGeom>
          <a:ln w="0">
            <a:noFill/>
          </a:ln>
        </p:spPr>
      </p:sp>
      <p:sp>
        <p:nvSpPr>
          <p:cNvPr id="50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Definir uma senha forte para o usuário sa.</a:t>
            </a:r>
            <a:endParaRPr b="0" lang="pt-BR" sz="2000" spc="-1" strike="noStrike">
              <a:solidFill>
                <a:srgbClr val="000000"/>
              </a:solidFill>
              <a:latin typeface="Arial"/>
            </a:endParaRPr>
          </a:p>
          <a:p>
            <a:pPr defTabSz="914400">
              <a:lnSpc>
                <a:spcPct val="100000"/>
              </a:lnSpc>
              <a:buClr>
                <a:srgbClr val="000000"/>
              </a:buClr>
              <a:buFont typeface="Arial"/>
              <a:buChar char="•"/>
            </a:pPr>
            <a:br>
              <a:rPr sz="2000"/>
            </a:br>
            <a:r>
              <a:rPr b="0" lang="pt-BR" sz="2000" spc="-1" strike="noStrike">
                <a:solidFill>
                  <a:srgbClr val="000000"/>
                </a:solidFill>
                <a:latin typeface="Arial"/>
              </a:rPr>
              <a:t>Desabilitar o sa e administrar o SQL Server de uma conta sysadmin.</a:t>
            </a:r>
            <a:endParaRPr b="0" lang="pt-BR" sz="2000" spc="-1" strike="noStrike">
              <a:solidFill>
                <a:srgbClr val="000000"/>
              </a:solidFill>
              <a:latin typeface="Arial"/>
            </a:endParaRPr>
          </a:p>
        </p:txBody>
      </p:sp>
      <p:sp>
        <p:nvSpPr>
          <p:cNvPr id="504" name="PlaceHolder 3"/>
          <p:cNvSpPr>
            <a:spLocks noGrp="1"/>
          </p:cNvSpPr>
          <p:nvPr>
            <p:ph type="sldNum" idx="13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6A58144-77D8-4961-96AC-5D5B1845DCB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6040" cy="3085920"/>
          </a:xfrm>
          <a:prstGeom prst="rect">
            <a:avLst/>
          </a:prstGeom>
          <a:ln w="0">
            <a:noFill/>
          </a:ln>
        </p:spPr>
      </p:sp>
      <p:sp>
        <p:nvSpPr>
          <p:cNvPr id="5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Microsoft now detects how many CPU cores are available and based on that number they automatically configure the number of TempDb files.</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indent="0">
              <a:lnSpc>
                <a:spcPct val="100000"/>
              </a:lnSpc>
              <a:buNone/>
            </a:pPr>
            <a:r>
              <a:rPr b="0" lang="en-US" sz="2000" spc="-1" strike="noStrike">
                <a:solidFill>
                  <a:srgbClr val="000000"/>
                </a:solidFill>
                <a:latin typeface="Arial"/>
              </a:rPr>
              <a:t>Leituras complementares:</a:t>
            </a:r>
            <a:endParaRPr b="0" lang="pt-BR" sz="2000" spc="-1" strike="noStrike">
              <a:solidFill>
                <a:srgbClr val="000000"/>
              </a:solidFill>
              <a:latin typeface="Arial"/>
            </a:endParaRPr>
          </a:p>
          <a:p>
            <a:pPr marL="216000" indent="0">
              <a:lnSpc>
                <a:spcPct val="100000"/>
              </a:lnSpc>
              <a:buNone/>
            </a:pPr>
            <a:r>
              <a:rPr b="0" lang="pt-BR" sz="2000" spc="-1" strike="noStrike">
                <a:solidFill>
                  <a:srgbClr val="000000"/>
                </a:solidFill>
                <a:latin typeface="Arial"/>
              </a:rPr>
              <a:t>http://www.sqlpassion.at/archive/2015/11/09/tempdb-changes-in-sql-server-2016/</a:t>
            </a:r>
            <a:endParaRPr b="0" lang="pt-BR" sz="2000" spc="-1" strike="noStrike">
              <a:solidFill>
                <a:srgbClr val="000000"/>
              </a:solidFill>
              <a:latin typeface="Arial"/>
            </a:endParaRPr>
          </a:p>
          <a:p>
            <a:pPr indent="0" defTabSz="914400">
              <a:lnSpc>
                <a:spcPct val="100000"/>
              </a:lnSpc>
              <a:buNone/>
              <a:tabLst>
                <a:tab algn="l" pos="0"/>
              </a:tabLst>
            </a:pPr>
            <a:br>
              <a:rPr sz="2000"/>
            </a:br>
            <a:r>
              <a:rPr b="0" lang="pt-BR" sz="2000" spc="-1" strike="noStrike">
                <a:solidFill>
                  <a:srgbClr val="000000"/>
                </a:solidFill>
                <a:latin typeface="Arial"/>
              </a:rPr>
              <a:t>https://www.brentozar.com/blitz/tempdb-data-files/</a:t>
            </a:r>
            <a:br>
              <a:rPr sz="2000"/>
            </a:br>
            <a:br>
              <a:rPr sz="2000"/>
            </a:br>
            <a:r>
              <a:rPr b="0" lang="en-US" sz="2000" spc="-1" strike="noStrike">
                <a:solidFill>
                  <a:srgbClr val="000000"/>
                </a:solidFill>
                <a:latin typeface="Arial"/>
              </a:rPr>
              <a:t>“For most of the world, one data file is okay, but as your system starts to grow, it may run into an issue called page contention on GAM, SGAM, or PFS pages.” by Brentozar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r>
              <a:rPr b="0" lang="en-US" sz="2000" spc="-1" strike="noStrike">
                <a:solidFill>
                  <a:srgbClr val="000000"/>
                </a:solidFill>
                <a:latin typeface="Arial"/>
              </a:rPr>
              <a:t>http://www.sqlskills.com/blogs/paul/a-sql-server-dba-myth-a-day-1230-tempdb-should-always-have-one-data-file-per-processor-core/</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r>
              <a:rPr b="0" lang="en-US" sz="2000" spc="-1" strike="noStrike">
                <a:solidFill>
                  <a:srgbClr val="000000"/>
                </a:solidFill>
                <a:latin typeface="Arial"/>
              </a:rPr>
              <a:t>http://www.red-gate.com/products/dba/sql-monitor/entrypage/hard-earned-lessons-3</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p:txBody>
      </p:sp>
      <p:sp>
        <p:nvSpPr>
          <p:cNvPr id="507" name="PlaceHolder 3"/>
          <p:cNvSpPr>
            <a:spLocks noGrp="1"/>
          </p:cNvSpPr>
          <p:nvPr>
            <p:ph type="sldNum" idx="13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E130D61-25C0-4967-8FFA-A6DC2604EB1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6040" cy="3085920"/>
          </a:xfrm>
          <a:prstGeom prst="rect">
            <a:avLst/>
          </a:prstGeom>
          <a:ln w="0">
            <a:noFill/>
          </a:ln>
        </p:spPr>
      </p:sp>
      <p:sp>
        <p:nvSpPr>
          <p:cNvPr id="5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pt-BR" sz="1800" spc="-1" strike="noStrike">
              <a:solidFill>
                <a:srgbClr val="000000"/>
              </a:solidFill>
              <a:latin typeface="Arial"/>
            </a:endParaRPr>
          </a:p>
        </p:txBody>
      </p:sp>
      <p:sp>
        <p:nvSpPr>
          <p:cNvPr id="510" name="PlaceHolder 3"/>
          <p:cNvSpPr>
            <a:spLocks noGrp="1"/>
          </p:cNvSpPr>
          <p:nvPr>
            <p:ph type="sldNum" idx="13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DED3036-9154-4B24-A61A-CFC513F545A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6040" cy="3085920"/>
          </a:xfrm>
          <a:prstGeom prst="rect">
            <a:avLst/>
          </a:prstGeom>
          <a:ln w="0">
            <a:noFill/>
          </a:ln>
        </p:spPr>
      </p:sp>
      <p:sp>
        <p:nvSpPr>
          <p:cNvPr id="3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http://www.fabriciolima.net/blog/consultoria-remota/</a:t>
            </a:r>
            <a:endParaRPr b="0" lang="pt-BR" sz="2800" spc="-1" strike="noStrike">
              <a:solidFill>
                <a:srgbClr val="000000"/>
              </a:solidFill>
              <a:latin typeface="Arial"/>
            </a:endParaRPr>
          </a:p>
        </p:txBody>
      </p:sp>
      <p:sp>
        <p:nvSpPr>
          <p:cNvPr id="399" name="PlaceHolder 3"/>
          <p:cNvSpPr>
            <a:spLocks noGrp="1"/>
          </p:cNvSpPr>
          <p:nvPr>
            <p:ph type="sldNum" idx="9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A1B9DB2-7190-4535-9550-D2B1D699228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6040" cy="3085920"/>
          </a:xfrm>
          <a:prstGeom prst="rect">
            <a:avLst/>
          </a:prstGeom>
          <a:ln w="0">
            <a:noFill/>
          </a:ln>
        </p:spPr>
      </p:sp>
      <p:sp>
        <p:nvSpPr>
          <p:cNvPr id="4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http://www.fabriciolima.net/blog/consultoria-remota/</a:t>
            </a:r>
            <a:endParaRPr b="0" lang="pt-BR" sz="2800" spc="-1" strike="noStrike">
              <a:solidFill>
                <a:srgbClr val="000000"/>
              </a:solidFill>
              <a:latin typeface="Arial"/>
            </a:endParaRPr>
          </a:p>
        </p:txBody>
      </p:sp>
      <p:sp>
        <p:nvSpPr>
          <p:cNvPr id="402" name="PlaceHolder 3"/>
          <p:cNvSpPr>
            <a:spLocks noGrp="1"/>
          </p:cNvSpPr>
          <p:nvPr>
            <p:ph type="sldNum" idx="9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21B9E44-3D31-4E4B-BA41-DC749B3EBD7A}"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6040" cy="3085920"/>
          </a:xfrm>
          <a:prstGeom prst="rect">
            <a:avLst/>
          </a:prstGeom>
          <a:ln w="0">
            <a:noFill/>
          </a:ln>
        </p:spPr>
      </p:sp>
      <p:sp>
        <p:nvSpPr>
          <p:cNvPr id="5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pt-BR" sz="2000" spc="-1" strike="noStrike">
                <a:solidFill>
                  <a:srgbClr val="000000"/>
                </a:solidFill>
                <a:latin typeface="Arial"/>
              </a:rPr>
              <a:t>Material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marL="216000">
              <a:lnSpc>
                <a:spcPct val="100000"/>
              </a:lnSpc>
              <a:buClr>
                <a:srgbClr val="000000"/>
              </a:buClr>
              <a:buFont typeface="Arial"/>
              <a:buChar char="•"/>
            </a:pPr>
            <a:r>
              <a:rPr b="1" lang="pt-BR" sz="2000" spc="-1" strike="noStrike">
                <a:solidFill>
                  <a:srgbClr val="000000"/>
                </a:solidFill>
                <a:latin typeface="Arial"/>
              </a:rPr>
              <a:t> </a:t>
            </a:r>
            <a:r>
              <a:rPr b="1" lang="pt-BR" sz="2000" spc="-1" strike="noStrike">
                <a:solidFill>
                  <a:srgbClr val="000000"/>
                </a:solidFill>
                <a:latin typeface="Arial"/>
              </a:rPr>
              <a:t>Vídeo: </a:t>
            </a:r>
            <a:r>
              <a:rPr b="1" lang="pt-BR" sz="1200" spc="-1" strike="noStrike">
                <a:solidFill>
                  <a:schemeClr val="dk1"/>
                </a:solidFill>
                <a:latin typeface="+mn-lt"/>
                <a:ea typeface="+mn-ea"/>
              </a:rPr>
              <a:t>Por que meu SQL Server usa tanta memória!?</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u="sng">
                <a:solidFill>
                  <a:srgbClr val="000000"/>
                </a:solidFill>
                <a:uFillTx/>
                <a:latin typeface="+mn-lt"/>
                <a:ea typeface="+mn-ea"/>
                <a:hlinkClick r:id="rId1"/>
              </a:rPr>
              <a:t>https://www.youtube.com/watch?v=jKZznwivx2U&amp;t=495s</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u="sng">
                <a:solidFill>
                  <a:srgbClr val="000000"/>
                </a:solidFill>
                <a:uFillTx/>
                <a:latin typeface="+mn-lt"/>
                <a:ea typeface="+mn-ea"/>
                <a:hlinkClick r:id="rId2"/>
              </a:rPr>
              <a:t> </a:t>
            </a:r>
            <a:r>
              <a:rPr b="1" lang="pt-BR" sz="1200" spc="-1" strike="noStrike" u="sng">
                <a:solidFill>
                  <a:srgbClr val="000000"/>
                </a:solidFill>
                <a:uFillTx/>
                <a:latin typeface="+mn-lt"/>
                <a:ea typeface="+mn-ea"/>
                <a:hlinkClick r:id="rId3"/>
              </a:rPr>
              <a:t>https://www.youtube.com/watch?v=jKZznwivx2U&amp;t=495s</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p:txBody>
      </p:sp>
      <p:sp>
        <p:nvSpPr>
          <p:cNvPr id="513" name="PlaceHolder 3"/>
          <p:cNvSpPr>
            <a:spLocks noGrp="1"/>
          </p:cNvSpPr>
          <p:nvPr>
            <p:ph type="sldNum" idx="13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9F9CC07-6F70-4EAC-8592-D0432C616B0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6040" cy="3085920"/>
          </a:xfrm>
          <a:prstGeom prst="rect">
            <a:avLst/>
          </a:prstGeom>
          <a:ln w="0">
            <a:noFill/>
          </a:ln>
        </p:spPr>
      </p:sp>
      <p:sp>
        <p:nvSpPr>
          <p:cNvPr id="5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62222" lnSpcReduction="20000"/>
          </a:bodyPr>
          <a:p>
            <a:pPr marL="216000" indent="0">
              <a:lnSpc>
                <a:spcPct val="100000"/>
              </a:lnSpc>
              <a:buNone/>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Arial"/>
              </a:rPr>
              <a:t> </a:t>
            </a:r>
            <a:r>
              <a:rPr b="0" lang="pt-BR" sz="2000" spc="-1" strike="noStrike" u="sng">
                <a:solidFill>
                  <a:srgbClr val="000000"/>
                </a:solidFill>
                <a:uFillTx/>
                <a:latin typeface="Arial"/>
                <a:hlinkClick r:id="rId1"/>
              </a:rPr>
              <a:t>http://blog.sqlauthority.com/2011/02/06/sql-server-cxpacket-parallelism-usual-solution-wait-type-day-6-of-28/</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2000" spc="-1" strike="noStrike" u="sng">
                <a:solidFill>
                  <a:srgbClr val="000000"/>
                </a:solidFill>
                <a:uFillTx/>
                <a:latin typeface="Arial"/>
                <a:hlinkClick r:id="rId2"/>
              </a:rPr>
              <a:t>https://support.microsoft.com/en-us/kb/2806535/en-us?wa=wsignin1.0</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Query para verificar o custo dos planos de execução em cache que utilizaram paralelismo: </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r>
              <a:rPr b="0" lang="pt-BR" sz="2000" spc="-1" strike="noStrike">
                <a:solidFill>
                  <a:srgbClr val="000000"/>
                </a:solidFill>
                <a:latin typeface="Arial"/>
              </a:rPr>
              <a:t>(Não rodar durante o horário de produção pois é demorada)</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SET TRANSACTION ISOLATION LEVEL READ UNCOMMITTED; </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WITH XMLNAMESPACES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(DEFAULT 'http://schemas.microsoft.com/sqlserver/2004/07/showplan')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SELECT query_plan AS CompleteQueryPlan,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	</a:t>
            </a:r>
            <a:r>
              <a:rPr b="0" lang="en-US" sz="1200" spc="-1" strike="noStrike">
                <a:solidFill>
                  <a:schemeClr val="dk1"/>
                </a:solidFill>
                <a:latin typeface="+mn-lt"/>
                <a:ea typeface="+mn-ea"/>
              </a:rPr>
              <a:t> </a:t>
            </a:r>
            <a:r>
              <a:rPr b="0" lang="en-US" sz="1200" spc="-1" strike="noStrike">
                <a:solidFill>
                  <a:schemeClr val="dk1"/>
                </a:solidFill>
                <a:latin typeface="+mn-lt"/>
                <a:ea typeface="+mn-ea"/>
              </a:rPr>
              <a:t>n.value('(@StatementText)[1]', 'VARCHAR(4000)') AS StatementText,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     </a:t>
            </a:r>
            <a:r>
              <a:rPr b="0" lang="en-US" sz="1200" spc="-1" strike="noStrike">
                <a:solidFill>
                  <a:schemeClr val="dk1"/>
                </a:solidFill>
                <a:latin typeface="+mn-lt"/>
                <a:ea typeface="+mn-ea"/>
              </a:rPr>
              <a:t>n.value('(@StatementOptmLevel)[1]', 'VARCHAR(25)') AS StatementOptimizationLevel,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     </a:t>
            </a:r>
            <a:r>
              <a:rPr b="0" lang="en-US" sz="1200" spc="-1" strike="noStrike">
                <a:solidFill>
                  <a:schemeClr val="dk1"/>
                </a:solidFill>
                <a:latin typeface="+mn-lt"/>
                <a:ea typeface="+mn-ea"/>
              </a:rPr>
              <a:t>n.value('(@StatementSubTreeCost)[1]', 'VARCHAR(128)') AS StatementSubTreeCost,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     </a:t>
            </a:r>
            <a:r>
              <a:rPr b="0" lang="pt-BR" sz="1200" spc="-1" strike="noStrike">
                <a:solidFill>
                  <a:schemeClr val="dk1"/>
                </a:solidFill>
                <a:latin typeface="+mn-lt"/>
                <a:ea typeface="+mn-ea"/>
              </a:rPr>
              <a:t>n.query('.') AS ParallelSubTreeXML,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     </a:t>
            </a:r>
            <a:r>
              <a:rPr b="0" lang="pt-BR" sz="1200" spc="-1" strike="noStrike">
                <a:solidFill>
                  <a:schemeClr val="dk1"/>
                </a:solidFill>
                <a:latin typeface="+mn-lt"/>
                <a:ea typeface="+mn-ea"/>
              </a:rPr>
              <a:t>ecp.usecounts,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     </a:t>
            </a:r>
            <a:r>
              <a:rPr b="0" lang="pt-BR" sz="1200" spc="-1" strike="noStrike">
                <a:solidFill>
                  <a:schemeClr val="dk1"/>
                </a:solidFill>
                <a:latin typeface="+mn-lt"/>
                <a:ea typeface="+mn-ea"/>
              </a:rPr>
              <a:t>ecp.size_in_bytes </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a:solidFill>
                  <a:schemeClr val="dk1"/>
                </a:solidFill>
                <a:latin typeface="+mn-lt"/>
                <a:ea typeface="+mn-ea"/>
              </a:rPr>
              <a:t>FROM sys.dm_exec_cached_plans AS ecp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CROSS APPLY sys.dm_exec_query_plan(plan_handle) AS eqp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CROSS APPLY query_plan.nodes('/ShowPlanXML/BatchSequence/Batch/Statements/StmtSimple') AS qn(n) </a:t>
            </a: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WHERE  n.query('.').exist('//RelOp[@PhysicalOp="Parallelism"]') = 1 </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indent="0" defTabSz="914400">
              <a:lnSpc>
                <a:spcPct val="100000"/>
              </a:lnSpc>
              <a:buNone/>
              <a:tabLst>
                <a:tab algn="l" pos="0"/>
              </a:tabLst>
            </a:pPr>
            <a:r>
              <a:rPr b="0" lang="en-US" sz="1200" spc="-1" strike="noStrike">
                <a:solidFill>
                  <a:schemeClr val="dk1"/>
                </a:solidFill>
                <a:latin typeface="+mn-lt"/>
                <a:ea typeface="+mn-ea"/>
              </a:rPr>
              <a:t>Fonte: https://www.sqlskills.com/blogs/jonathan/tuning-cost-threshold-for-parallelism-from-the-plan-cache/</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p:txBody>
      </p:sp>
      <p:sp>
        <p:nvSpPr>
          <p:cNvPr id="516" name="PlaceHolder 3"/>
          <p:cNvSpPr>
            <a:spLocks noGrp="1"/>
          </p:cNvSpPr>
          <p:nvPr>
            <p:ph type="sldNum" idx="13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2532084-4085-47BB-8746-C1860C30C73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6040" cy="3085920"/>
          </a:xfrm>
          <a:prstGeom prst="rect">
            <a:avLst/>
          </a:prstGeom>
          <a:ln w="0">
            <a:noFill/>
          </a:ln>
        </p:spPr>
      </p:sp>
      <p:sp>
        <p:nvSpPr>
          <p:cNvPr id="5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a:lnSpc>
                <a:spcPct val="100000"/>
              </a:lnSpc>
              <a:buClr>
                <a:srgbClr val="000000"/>
              </a:buClr>
              <a:buFont typeface="Arial"/>
              <a:buChar char="•"/>
            </a:pPr>
            <a:r>
              <a:rPr b="1" lang="pt-BR" sz="1600" spc="-1" strike="noStrike">
                <a:solidFill>
                  <a:srgbClr val="000000"/>
                </a:solidFill>
                <a:latin typeface="Arial"/>
              </a:rPr>
              <a:t> </a:t>
            </a:r>
            <a:r>
              <a:rPr b="1" lang="pt-BR" sz="1600" spc="-1" strike="noStrike">
                <a:solidFill>
                  <a:srgbClr val="000000"/>
                </a:solidFill>
                <a:latin typeface="Arial"/>
              </a:rPr>
              <a:t>Interface Gráfica:</a:t>
            </a:r>
            <a:endParaRPr b="0" lang="pt-BR" sz="1600" spc="-1" strike="noStrike">
              <a:solidFill>
                <a:srgbClr val="000000"/>
              </a:solidFill>
              <a:latin typeface="Arial"/>
            </a:endParaRPr>
          </a:p>
          <a:p>
            <a:pPr lvl="1" marL="216000">
              <a:lnSpc>
                <a:spcPct val="100000"/>
              </a:lnSpc>
              <a:buClr>
                <a:srgbClr val="000000"/>
              </a:buClr>
              <a:buFont typeface="Arial"/>
              <a:buChar char="•"/>
            </a:pPr>
            <a:r>
              <a:rPr b="0" lang="pt-BR" sz="1600" spc="-1" strike="noStrike">
                <a:solidFill>
                  <a:srgbClr val="000000"/>
                </a:solidFill>
                <a:latin typeface="Arial"/>
              </a:rPr>
              <a:t> </a:t>
            </a:r>
            <a:r>
              <a:rPr b="0" lang="pt-BR" sz="1600" spc="-1" strike="noStrike">
                <a:solidFill>
                  <a:srgbClr val="000000"/>
                </a:solidFill>
                <a:latin typeface="Arial"/>
              </a:rPr>
              <a:t>No ObjectExplorer -&gt; Management -&gt; SQL Server Logs -&gt; Botão direito -&gt; Configure -&gt; Altere para o valor que desejar</a:t>
            </a:r>
            <a:endParaRPr b="0" lang="pt-BR" sz="16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1" lang="pt-BR" sz="1600" spc="-1" strike="noStrike">
                <a:solidFill>
                  <a:srgbClr val="000000"/>
                </a:solidFill>
                <a:latin typeface="Arial"/>
              </a:rPr>
              <a:t> </a:t>
            </a:r>
            <a:r>
              <a:rPr b="1" lang="pt-BR" sz="1600" spc="-1" strike="noStrike">
                <a:solidFill>
                  <a:srgbClr val="000000"/>
                </a:solidFill>
                <a:latin typeface="Arial"/>
              </a:rPr>
              <a:t>Comando:</a:t>
            </a:r>
            <a:endParaRPr b="0" lang="pt-BR" sz="1600" spc="-1" strike="noStrike">
              <a:solidFill>
                <a:srgbClr val="000000"/>
              </a:solidFill>
              <a:latin typeface="Arial"/>
            </a:endParaRPr>
          </a:p>
          <a:p>
            <a:pPr marL="216000" indent="0">
              <a:lnSpc>
                <a:spcPct val="100000"/>
              </a:lnSpc>
              <a:buNone/>
            </a:pPr>
            <a:r>
              <a:rPr b="0" lang="pt-BR" sz="1600" spc="-1" strike="noStrike">
                <a:solidFill>
                  <a:srgbClr val="000000"/>
                </a:solidFill>
                <a:latin typeface="Arial"/>
              </a:rPr>
              <a:t>USE [master]</a:t>
            </a:r>
            <a:endParaRPr b="0" lang="pt-BR" sz="1600" spc="-1" strike="noStrike">
              <a:solidFill>
                <a:srgbClr val="000000"/>
              </a:solidFill>
              <a:latin typeface="Arial"/>
            </a:endParaRPr>
          </a:p>
          <a:p>
            <a:pPr marL="216000" indent="0">
              <a:lnSpc>
                <a:spcPct val="100000"/>
              </a:lnSpc>
              <a:buNone/>
            </a:pPr>
            <a:r>
              <a:rPr b="0" lang="pt-BR" sz="1600" spc="-1" strike="noStrike">
                <a:solidFill>
                  <a:srgbClr val="000000"/>
                </a:solidFill>
                <a:latin typeface="Arial"/>
              </a:rPr>
              <a:t>EXEC xp_instance_regwrite N'HKEY_LOCAL_MACHINE', N'Software\Microsoft\MSSQLServer\MSSQLServer', N'NumErrorLogs', REG_DWORD, 20</a:t>
            </a:r>
            <a:endParaRPr b="0" lang="pt-BR" sz="1600" spc="-1" strike="noStrike">
              <a:solidFill>
                <a:srgbClr val="000000"/>
              </a:solidFill>
              <a:latin typeface="Arial"/>
            </a:endParaRPr>
          </a:p>
        </p:txBody>
      </p:sp>
      <p:sp>
        <p:nvSpPr>
          <p:cNvPr id="519" name="PlaceHolder 3"/>
          <p:cNvSpPr>
            <a:spLocks noGrp="1"/>
          </p:cNvSpPr>
          <p:nvPr>
            <p:ph type="sldNum" idx="13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AECD2D3-8184-4DFF-B722-81C12B96FF0A}"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6040" cy="3085920"/>
          </a:xfrm>
          <a:prstGeom prst="rect">
            <a:avLst/>
          </a:prstGeom>
          <a:ln w="0">
            <a:noFill/>
          </a:ln>
        </p:spPr>
      </p:sp>
      <p:sp>
        <p:nvSpPr>
          <p:cNvPr id="5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71666"/>
          </a:bodyPr>
          <a:p>
            <a:pPr marL="216000">
              <a:lnSpc>
                <a:spcPct val="100000"/>
              </a:lnSpc>
              <a:buClr>
                <a:srgbClr val="000000"/>
              </a:buClr>
              <a:buFont typeface="Arial"/>
              <a:buChar char="•"/>
            </a:pPr>
            <a:r>
              <a:rPr b="1" lang="pt-BR" sz="2000" spc="-1" strike="noStrike">
                <a:solidFill>
                  <a:srgbClr val="000000"/>
                </a:solidFill>
                <a:latin typeface="Arial"/>
              </a:rPr>
              <a:t> </a:t>
            </a:r>
            <a:r>
              <a:rPr b="1" lang="pt-BR" sz="2000" spc="-1" strike="noStrike">
                <a:solidFill>
                  <a:srgbClr val="000000"/>
                </a:solidFill>
                <a:latin typeface="Arial"/>
              </a:rPr>
              <a:t>OBS: </a:t>
            </a:r>
            <a:r>
              <a:rPr b="0" lang="pt-BR" sz="1200" spc="-1" strike="noStrike">
                <a:solidFill>
                  <a:srgbClr val="000000"/>
                </a:solidFill>
                <a:latin typeface="Arial"/>
              </a:rPr>
              <a:t>O comando </a:t>
            </a:r>
            <a:r>
              <a:rPr b="1" lang="pt-BR" sz="1200" spc="-1" strike="noStrike">
                <a:solidFill>
                  <a:srgbClr val="000000"/>
                </a:solidFill>
                <a:latin typeface="Arial"/>
              </a:rPr>
              <a:t>"secpol.msc" </a:t>
            </a:r>
            <a:r>
              <a:rPr b="0" lang="pt-BR" sz="1200" spc="-1" strike="noStrike">
                <a:solidFill>
                  <a:srgbClr val="000000"/>
                </a:solidFill>
                <a:latin typeface="Arial"/>
              </a:rPr>
              <a:t>não funciona em algumas edições do </a:t>
            </a:r>
            <a:r>
              <a:rPr b="0" lang="pt-BR" sz="1200" spc="-1" strike="noStrike">
                <a:solidFill>
                  <a:schemeClr val="dk1"/>
                </a:solidFill>
                <a:latin typeface="+mn-lt"/>
                <a:ea typeface="+mn-ea"/>
              </a:rPr>
              <a:t>Windows: </a:t>
            </a:r>
            <a:r>
              <a:rPr b="1" lang="pt-BR" sz="1200" spc="-1" strike="noStrike">
                <a:solidFill>
                  <a:schemeClr val="dk1"/>
                </a:solidFill>
                <a:latin typeface="+mn-lt"/>
                <a:ea typeface="+mn-ea"/>
              </a:rPr>
              <a:t>"Home Premium"</a:t>
            </a:r>
            <a:r>
              <a:rPr b="0" lang="pt-BR" sz="1200" spc="-1" strike="noStrike">
                <a:solidFill>
                  <a:schemeClr val="dk1"/>
                </a:solidFill>
                <a:latin typeface="+mn-lt"/>
                <a:ea typeface="+mn-ea"/>
              </a:rPr>
              <a:t> ou </a:t>
            </a:r>
            <a:r>
              <a:rPr b="1" lang="pt-BR" sz="1200" spc="-1" strike="noStrike">
                <a:solidFill>
                  <a:schemeClr val="dk1"/>
                </a:solidFill>
                <a:latin typeface="+mn-lt"/>
                <a:ea typeface="+mn-ea"/>
              </a:rPr>
              <a:t>"Basic" </a:t>
            </a:r>
            <a:r>
              <a:rPr b="0" lang="pt-BR" sz="1200" spc="-1" strike="noStrike">
                <a:solidFill>
                  <a:schemeClr val="dk1"/>
                </a:solidFill>
                <a:latin typeface="+mn-lt"/>
                <a:ea typeface="+mn-ea"/>
              </a:rPr>
              <a:t>editions.</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1" lang="pt-BR" sz="2000" spc="-1" strike="noStrike">
                <a:solidFill>
                  <a:srgbClr val="000000"/>
                </a:solidFill>
                <a:latin typeface="+mn-lt"/>
                <a:ea typeface="+mn-ea"/>
              </a:rPr>
              <a:t> </a:t>
            </a:r>
            <a:r>
              <a:rPr b="1" lang="pt-BR" sz="2000" spc="-1" strike="noStrike">
                <a:solidFill>
                  <a:srgbClr val="000000"/>
                </a:solidFill>
                <a:latin typeface="+mn-lt"/>
                <a:ea typeface="+mn-ea"/>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1"/>
              </a:rPr>
              <a:t>http://www.brentozar.com/archive/2013/07/will-instant-file-initialization-really-help-my-databases/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2"/>
              </a:rPr>
              <a:t>http://www.sqlskills.com/blogs/kimberly/instant-initialization-what-why-and-how/</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3"/>
              </a:rPr>
              <a:t>http://www.sqlskills.com/blogs/paul/a-sql-server-dba-myth-a-day-330-instant-file-initialization-can-be-controlled-from-within-sql-server/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4"/>
              </a:rPr>
              <a:t>http://blogs.msdn.com/b/sql_pfe_blog/archive/2009/12/23/how-and-why-to-enable-instant-file-initialization.aspx</a:t>
            </a:r>
            <a:endParaRPr b="0" lang="pt-BR" sz="2000" spc="-1" strike="noStrike">
              <a:solidFill>
                <a:srgbClr val="000000"/>
              </a:solidFill>
              <a:latin typeface="Arial"/>
            </a:endParaRPr>
          </a:p>
        </p:txBody>
      </p:sp>
      <p:sp>
        <p:nvSpPr>
          <p:cNvPr id="522" name="PlaceHolder 3"/>
          <p:cNvSpPr>
            <a:spLocks noGrp="1"/>
          </p:cNvSpPr>
          <p:nvPr>
            <p:ph type="sldNum" idx="13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F9AEF87-B492-4D0B-BE96-8B60D93E820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685800" y="1143000"/>
            <a:ext cx="5486040" cy="3085920"/>
          </a:xfrm>
          <a:prstGeom prst="rect">
            <a:avLst/>
          </a:prstGeom>
          <a:ln w="0">
            <a:noFill/>
          </a:ln>
        </p:spPr>
      </p:sp>
      <p:sp>
        <p:nvSpPr>
          <p:cNvPr id="5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71666"/>
          </a:bodyPr>
          <a:p>
            <a:pPr marL="216000">
              <a:lnSpc>
                <a:spcPct val="100000"/>
              </a:lnSpc>
              <a:buClr>
                <a:srgbClr val="000000"/>
              </a:buClr>
              <a:buFont typeface="Arial"/>
              <a:buChar char="•"/>
            </a:pPr>
            <a:r>
              <a:rPr b="1" lang="pt-BR" sz="2000" spc="-1" strike="noStrike">
                <a:solidFill>
                  <a:srgbClr val="000000"/>
                </a:solidFill>
                <a:latin typeface="Arial"/>
              </a:rPr>
              <a:t> </a:t>
            </a:r>
            <a:r>
              <a:rPr b="1" lang="pt-BR" sz="2000" spc="-1" strike="noStrike">
                <a:solidFill>
                  <a:srgbClr val="000000"/>
                </a:solidFill>
                <a:latin typeface="Arial"/>
              </a:rPr>
              <a:t>OBS: </a:t>
            </a:r>
            <a:r>
              <a:rPr b="0" lang="pt-BR" sz="1200" spc="-1" strike="noStrike">
                <a:solidFill>
                  <a:srgbClr val="000000"/>
                </a:solidFill>
                <a:latin typeface="Arial"/>
              </a:rPr>
              <a:t>O comando </a:t>
            </a:r>
            <a:r>
              <a:rPr b="1" lang="pt-BR" sz="1200" spc="-1" strike="noStrike">
                <a:solidFill>
                  <a:srgbClr val="000000"/>
                </a:solidFill>
                <a:latin typeface="Arial"/>
              </a:rPr>
              <a:t>"secpol.msc" </a:t>
            </a:r>
            <a:r>
              <a:rPr b="0" lang="pt-BR" sz="1200" spc="-1" strike="noStrike">
                <a:solidFill>
                  <a:srgbClr val="000000"/>
                </a:solidFill>
                <a:latin typeface="Arial"/>
              </a:rPr>
              <a:t>não funciona em algumas edições do </a:t>
            </a:r>
            <a:r>
              <a:rPr b="0" lang="pt-BR" sz="1200" spc="-1" strike="noStrike">
                <a:solidFill>
                  <a:schemeClr val="dk1"/>
                </a:solidFill>
                <a:latin typeface="+mn-lt"/>
                <a:ea typeface="+mn-ea"/>
              </a:rPr>
              <a:t>Windows: </a:t>
            </a:r>
            <a:r>
              <a:rPr b="1" lang="pt-BR" sz="1200" spc="-1" strike="noStrike">
                <a:solidFill>
                  <a:schemeClr val="dk1"/>
                </a:solidFill>
                <a:latin typeface="+mn-lt"/>
                <a:ea typeface="+mn-ea"/>
              </a:rPr>
              <a:t>"Home Premium"</a:t>
            </a:r>
            <a:r>
              <a:rPr b="0" lang="pt-BR" sz="1200" spc="-1" strike="noStrike">
                <a:solidFill>
                  <a:schemeClr val="dk1"/>
                </a:solidFill>
                <a:latin typeface="+mn-lt"/>
                <a:ea typeface="+mn-ea"/>
              </a:rPr>
              <a:t> ou </a:t>
            </a:r>
            <a:r>
              <a:rPr b="1" lang="pt-BR" sz="1200" spc="-1" strike="noStrike">
                <a:solidFill>
                  <a:schemeClr val="dk1"/>
                </a:solidFill>
                <a:latin typeface="+mn-lt"/>
                <a:ea typeface="+mn-ea"/>
              </a:rPr>
              <a:t>"Basic" </a:t>
            </a:r>
            <a:r>
              <a:rPr b="0" lang="pt-BR" sz="1200" spc="-1" strike="noStrike">
                <a:solidFill>
                  <a:schemeClr val="dk1"/>
                </a:solidFill>
                <a:latin typeface="+mn-lt"/>
                <a:ea typeface="+mn-ea"/>
              </a:rPr>
              <a:t>editions.</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1" lang="pt-BR" sz="2000" spc="-1" strike="noStrike">
                <a:solidFill>
                  <a:srgbClr val="000000"/>
                </a:solidFill>
                <a:latin typeface="+mn-lt"/>
                <a:ea typeface="+mn-ea"/>
              </a:rPr>
              <a:t> </a:t>
            </a:r>
            <a:r>
              <a:rPr b="1" lang="pt-BR" sz="2000" spc="-1" strike="noStrike">
                <a:solidFill>
                  <a:srgbClr val="000000"/>
                </a:solidFill>
                <a:latin typeface="+mn-lt"/>
                <a:ea typeface="+mn-ea"/>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1"/>
              </a:rPr>
              <a:t>http://www.brentozar.com/archive/2013/07/will-instant-file-initialization-really-help-my-databases/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2"/>
              </a:rPr>
              <a:t>http://www.sqlskills.com/blogs/kimberly/instant-initialization-what-why-and-how/</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3"/>
              </a:rPr>
              <a:t>http://www.sqlskills.com/blogs/paul/a-sql-server-dba-myth-a-day-330-instant-file-initialization-can-be-controlled-from-within-sql-server/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4"/>
              </a:rPr>
              <a:t>http://blogs.msdn.com/b/sql_pfe_blog/archive/2009/12/23/how-and-why-to-enable-instant-file-initialization.aspx</a:t>
            </a:r>
            <a:endParaRPr b="0" lang="pt-BR" sz="2000" spc="-1" strike="noStrike">
              <a:solidFill>
                <a:srgbClr val="000000"/>
              </a:solidFill>
              <a:latin typeface="Arial"/>
            </a:endParaRPr>
          </a:p>
        </p:txBody>
      </p:sp>
      <p:sp>
        <p:nvSpPr>
          <p:cNvPr id="525" name="PlaceHolder 3"/>
          <p:cNvSpPr>
            <a:spLocks noGrp="1"/>
          </p:cNvSpPr>
          <p:nvPr>
            <p:ph type="sldNum" idx="14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068B403-9D56-43BD-A889-FF42DD91312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685800" y="1143000"/>
            <a:ext cx="5486040" cy="3085920"/>
          </a:xfrm>
          <a:prstGeom prst="rect">
            <a:avLst/>
          </a:prstGeom>
          <a:ln w="0">
            <a:noFill/>
          </a:ln>
        </p:spPr>
      </p:sp>
      <p:sp>
        <p:nvSpPr>
          <p:cNvPr id="5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71666"/>
          </a:bodyPr>
          <a:p>
            <a:pPr marL="216000">
              <a:lnSpc>
                <a:spcPct val="100000"/>
              </a:lnSpc>
              <a:buClr>
                <a:srgbClr val="000000"/>
              </a:buClr>
              <a:buFont typeface="Arial"/>
              <a:buChar char="•"/>
            </a:pPr>
            <a:r>
              <a:rPr b="1" lang="pt-BR" sz="2000" spc="-1" strike="noStrike">
                <a:solidFill>
                  <a:srgbClr val="000000"/>
                </a:solidFill>
                <a:latin typeface="Arial"/>
              </a:rPr>
              <a:t> </a:t>
            </a:r>
            <a:r>
              <a:rPr b="1" lang="pt-BR" sz="2000" spc="-1" strike="noStrike">
                <a:solidFill>
                  <a:srgbClr val="000000"/>
                </a:solidFill>
                <a:latin typeface="Arial"/>
              </a:rPr>
              <a:t>OBS: </a:t>
            </a:r>
            <a:r>
              <a:rPr b="0" lang="pt-BR" sz="1200" spc="-1" strike="noStrike">
                <a:solidFill>
                  <a:srgbClr val="000000"/>
                </a:solidFill>
                <a:latin typeface="Arial"/>
              </a:rPr>
              <a:t>O comando </a:t>
            </a:r>
            <a:r>
              <a:rPr b="1" lang="pt-BR" sz="1200" spc="-1" strike="noStrike">
                <a:solidFill>
                  <a:srgbClr val="000000"/>
                </a:solidFill>
                <a:latin typeface="Arial"/>
              </a:rPr>
              <a:t>"secpol.msc" </a:t>
            </a:r>
            <a:r>
              <a:rPr b="0" lang="pt-BR" sz="1200" spc="-1" strike="noStrike">
                <a:solidFill>
                  <a:srgbClr val="000000"/>
                </a:solidFill>
                <a:latin typeface="Arial"/>
              </a:rPr>
              <a:t>não funciona em algumas edições do </a:t>
            </a:r>
            <a:r>
              <a:rPr b="0" lang="pt-BR" sz="1200" spc="-1" strike="noStrike">
                <a:solidFill>
                  <a:schemeClr val="dk1"/>
                </a:solidFill>
                <a:latin typeface="+mn-lt"/>
                <a:ea typeface="+mn-ea"/>
              </a:rPr>
              <a:t>Windows: </a:t>
            </a:r>
            <a:r>
              <a:rPr b="1" lang="pt-BR" sz="1200" spc="-1" strike="noStrike">
                <a:solidFill>
                  <a:schemeClr val="dk1"/>
                </a:solidFill>
                <a:latin typeface="+mn-lt"/>
                <a:ea typeface="+mn-ea"/>
              </a:rPr>
              <a:t>"Home Premium"</a:t>
            </a:r>
            <a:r>
              <a:rPr b="0" lang="pt-BR" sz="1200" spc="-1" strike="noStrike">
                <a:solidFill>
                  <a:schemeClr val="dk1"/>
                </a:solidFill>
                <a:latin typeface="+mn-lt"/>
                <a:ea typeface="+mn-ea"/>
              </a:rPr>
              <a:t> ou </a:t>
            </a:r>
            <a:r>
              <a:rPr b="1" lang="pt-BR" sz="1200" spc="-1" strike="noStrike">
                <a:solidFill>
                  <a:schemeClr val="dk1"/>
                </a:solidFill>
                <a:latin typeface="+mn-lt"/>
                <a:ea typeface="+mn-ea"/>
              </a:rPr>
              <a:t>"Basic" </a:t>
            </a:r>
            <a:r>
              <a:rPr b="0" lang="pt-BR" sz="1200" spc="-1" strike="noStrike">
                <a:solidFill>
                  <a:schemeClr val="dk1"/>
                </a:solidFill>
                <a:latin typeface="+mn-lt"/>
                <a:ea typeface="+mn-ea"/>
              </a:rPr>
              <a:t>editions.</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1" lang="pt-BR" sz="2000" spc="-1" strike="noStrike">
                <a:solidFill>
                  <a:srgbClr val="000000"/>
                </a:solidFill>
                <a:latin typeface="+mn-lt"/>
                <a:ea typeface="+mn-ea"/>
              </a:rPr>
              <a:t> </a:t>
            </a:r>
            <a:r>
              <a:rPr b="1" lang="pt-BR" sz="2000" spc="-1" strike="noStrike">
                <a:solidFill>
                  <a:srgbClr val="000000"/>
                </a:solidFill>
                <a:latin typeface="+mn-lt"/>
                <a:ea typeface="+mn-ea"/>
              </a:rPr>
              <a:t>Leitura Complementar:</a:t>
            </a:r>
            <a:endParaRPr b="0" lang="pt-BR" sz="2000" spc="-1" strike="noStrike">
              <a:solidFill>
                <a:srgbClr val="000000"/>
              </a:solidFill>
              <a:latin typeface="Arial"/>
            </a:endParaRPr>
          </a:p>
          <a:p>
            <a:pPr marL="216000" indent="0">
              <a:lnSpc>
                <a:spcPct val="100000"/>
              </a:lnSpc>
              <a:buNone/>
            </a:pPr>
            <a:endParaRPr b="0" lang="pt-BR" sz="2000" spc="-1" strike="noStrike">
              <a:solidFill>
                <a:srgbClr val="000000"/>
              </a:solidFill>
              <a:latin typeface="Arial"/>
            </a:endParaRPr>
          </a:p>
          <a:p>
            <a:pPr defTabSz="914400">
              <a:lnSpc>
                <a:spcPct val="100000"/>
              </a:lnSpc>
              <a:buClr>
                <a:srgbClr val="000000"/>
              </a:buClr>
              <a:buFont typeface="Arial"/>
              <a:buChar char="•"/>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1"/>
              </a:rPr>
              <a:t>http://www.brentozar.com/archive/2013/07/will-instant-file-initialization-really-help-my-databases/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2"/>
              </a:rPr>
              <a:t>http://www.sqlskills.com/blogs/kimberly/instant-initialization-what-why-and-how/</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3"/>
              </a:rPr>
              <a:t>http://www.sqlskills.com/blogs/paul/a-sql-server-dba-myth-a-day-330-instant-file-initialization-can-be-controlled-from-within-sql-server/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mn-lt"/>
                <a:ea typeface="+mn-ea"/>
              </a:rPr>
              <a:t> </a:t>
            </a:r>
            <a:r>
              <a:rPr b="0" lang="pt-BR" sz="2000" spc="-1" strike="noStrike" u="sng">
                <a:solidFill>
                  <a:srgbClr val="000000"/>
                </a:solidFill>
                <a:uFillTx/>
                <a:latin typeface="+mn-lt"/>
                <a:ea typeface="+mn-ea"/>
                <a:hlinkClick r:id="rId4"/>
              </a:rPr>
              <a:t>http://blogs.msdn.com/b/sql_pfe_blog/archive/2009/12/23/how-and-why-to-enable-instant-file-initialization.aspx</a:t>
            </a:r>
            <a:endParaRPr b="0" lang="pt-BR" sz="2000" spc="-1" strike="noStrike">
              <a:solidFill>
                <a:srgbClr val="000000"/>
              </a:solidFill>
              <a:latin typeface="Arial"/>
            </a:endParaRPr>
          </a:p>
        </p:txBody>
      </p:sp>
      <p:sp>
        <p:nvSpPr>
          <p:cNvPr id="528" name="PlaceHolder 3"/>
          <p:cNvSpPr>
            <a:spLocks noGrp="1"/>
          </p:cNvSpPr>
          <p:nvPr>
            <p:ph type="sldNum" idx="14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CB33017-2239-48F0-94A3-875DF867829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6040" cy="3085920"/>
          </a:xfrm>
          <a:prstGeom prst="rect">
            <a:avLst/>
          </a:prstGeom>
          <a:ln w="0">
            <a:noFill/>
          </a:ln>
        </p:spPr>
      </p:sp>
      <p:sp>
        <p:nvSpPr>
          <p:cNvPr id="4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http://www.fabriciolima.net/blog/entre-em-contato/</a:t>
            </a:r>
            <a:endParaRPr b="0" lang="pt-BR" sz="2800" spc="-1" strike="noStrike">
              <a:solidFill>
                <a:srgbClr val="000000"/>
              </a:solidFill>
              <a:latin typeface="Arial"/>
            </a:endParaRPr>
          </a:p>
        </p:txBody>
      </p:sp>
      <p:sp>
        <p:nvSpPr>
          <p:cNvPr id="405" name="PlaceHolder 3"/>
          <p:cNvSpPr>
            <a:spLocks noGrp="1"/>
          </p:cNvSpPr>
          <p:nvPr>
            <p:ph type="sldNum" idx="10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C7B9765-922A-40AA-A4EE-CA370DDBCAD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685800" y="1143000"/>
            <a:ext cx="5486040" cy="3085920"/>
          </a:xfrm>
          <a:prstGeom prst="rect">
            <a:avLst/>
          </a:prstGeom>
          <a:ln w="0">
            <a:noFill/>
          </a:ln>
        </p:spPr>
      </p:sp>
      <p:sp>
        <p:nvSpPr>
          <p:cNvPr id="5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93333" lnSpcReduction="10000"/>
          </a:bodyPr>
          <a:p>
            <a:pPr marL="216000">
              <a:lnSpc>
                <a:spcPct val="100000"/>
              </a:lnSpc>
              <a:buClr>
                <a:srgbClr val="000000"/>
              </a:buClr>
              <a:buFont typeface="Arial"/>
              <a:buChar char="•"/>
            </a:pPr>
            <a:r>
              <a:rPr b="1" lang="pt-BR" sz="1600" spc="-1" strike="noStrike">
                <a:solidFill>
                  <a:srgbClr val="000000"/>
                </a:solidFill>
                <a:latin typeface="Arial"/>
              </a:rPr>
              <a:t> </a:t>
            </a:r>
            <a:r>
              <a:rPr b="1" lang="pt-BR" sz="1600" spc="-1" strike="noStrike">
                <a:solidFill>
                  <a:srgbClr val="000000"/>
                </a:solidFill>
                <a:latin typeface="Arial"/>
              </a:rPr>
              <a:t>Leitura Complementar:</a:t>
            </a:r>
            <a:endParaRPr b="0" lang="pt-BR" sz="1600" spc="-1" strike="noStrike">
              <a:solidFill>
                <a:srgbClr val="000000"/>
              </a:solidFill>
              <a:latin typeface="Arial"/>
            </a:endParaRPr>
          </a:p>
          <a:p>
            <a:pPr marL="216000" indent="0">
              <a:lnSpc>
                <a:spcPct val="100000"/>
              </a:lnSpc>
              <a:buNone/>
            </a:pPr>
            <a:endParaRPr b="0" lang="pt-BR" sz="1600" spc="-1" strike="noStrike">
              <a:solidFill>
                <a:srgbClr val="000000"/>
              </a:solidFill>
              <a:latin typeface="Arial"/>
            </a:endParaRPr>
          </a:p>
          <a:p>
            <a:pPr lvl="1" defTabSz="914400">
              <a:lnSpc>
                <a:spcPct val="100000"/>
              </a:lnSpc>
              <a:buClr>
                <a:srgbClr val="000000"/>
              </a:buClr>
              <a:buFont typeface="Arial"/>
              <a:buChar char="•"/>
            </a:pPr>
            <a:r>
              <a:rPr b="0" lang="pt-BR" sz="1600" spc="-1" strike="noStrike">
                <a:solidFill>
                  <a:srgbClr val="000000"/>
                </a:solidFill>
                <a:latin typeface="Arial"/>
              </a:rPr>
              <a:t> </a:t>
            </a:r>
            <a:r>
              <a:rPr b="0" lang="pt-BR" sz="2000" spc="-1" strike="noStrike" u="sng">
                <a:solidFill>
                  <a:srgbClr val="000000"/>
                </a:solidFill>
                <a:uFillTx/>
                <a:latin typeface="Arial"/>
                <a:hlinkClick r:id="rId1"/>
              </a:rPr>
              <a:t>http://blog.idera.com/sql-server/introduction-to-sql-server-system-databases/</a:t>
            </a: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lvl="1" defTabSz="914400">
              <a:lnSpc>
                <a:spcPct val="100000"/>
              </a:lnSpc>
              <a:buClr>
                <a:srgbClr val="000000"/>
              </a:buClr>
              <a:buFont typeface="Arial"/>
              <a:buChar char="•"/>
            </a:pPr>
            <a:r>
              <a:rPr b="0" lang="pt-BR" sz="2000" spc="-1" strike="noStrike">
                <a:solidFill>
                  <a:srgbClr val="000000"/>
                </a:solidFill>
                <a:latin typeface="Arial"/>
              </a:rPr>
              <a:t>TEMPDB</a:t>
            </a:r>
            <a:endParaRPr b="0" lang="pt-BR" sz="2000" spc="-1" strike="noStrike">
              <a:solidFill>
                <a:srgbClr val="000000"/>
              </a:solidFill>
              <a:latin typeface="Arial"/>
            </a:endParaRPr>
          </a:p>
          <a:p>
            <a:pPr lvl="1" defTabSz="914400">
              <a:lnSpc>
                <a:spcPct val="100000"/>
              </a:lnSpc>
              <a:buClr>
                <a:srgbClr val="000000"/>
              </a:buClr>
              <a:buFont typeface="Arial"/>
              <a:buChar char="•"/>
            </a:pPr>
            <a:r>
              <a:rPr b="0" lang="pt-BR" sz="2000" spc="-1" strike="noStrike">
                <a:solidFill>
                  <a:srgbClr val="000000"/>
                </a:solidFill>
                <a:latin typeface="Arial"/>
              </a:rPr>
              <a:t>https://www.brentozar.com/blitz/tempdb-data-files/</a:t>
            </a:r>
            <a:br>
              <a:rPr sz="2000"/>
            </a:br>
            <a:br>
              <a:rPr sz="2000"/>
            </a:br>
            <a:r>
              <a:rPr b="0" lang="en-US" sz="2000" spc="-1" strike="noStrike">
                <a:solidFill>
                  <a:srgbClr val="000000"/>
                </a:solidFill>
                <a:latin typeface="Arial"/>
              </a:rPr>
              <a:t>“For most of the world, one data file is okay, but as your system starts to grow, it may run into an issue called page contention on GAM, SGAM, or PFS pages.” by Brentozar</a:t>
            </a: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a:p>
            <a:pPr indent="0" defTabSz="914400">
              <a:lnSpc>
                <a:spcPct val="100000"/>
              </a:lnSpc>
              <a:buNone/>
            </a:pPr>
            <a:endParaRPr b="0" lang="pt-BR" sz="2000" spc="-1" strike="noStrike">
              <a:solidFill>
                <a:srgbClr val="000000"/>
              </a:solidFill>
              <a:latin typeface="Arial"/>
            </a:endParaRPr>
          </a:p>
        </p:txBody>
      </p:sp>
      <p:sp>
        <p:nvSpPr>
          <p:cNvPr id="531" name="PlaceHolder 3"/>
          <p:cNvSpPr>
            <a:spLocks noGrp="1"/>
          </p:cNvSpPr>
          <p:nvPr>
            <p:ph type="sldNum" idx="14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442DBB0-691B-4C9E-98A1-71B5CF6A527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685800" y="1143000"/>
            <a:ext cx="5486040" cy="3085920"/>
          </a:xfrm>
          <a:prstGeom prst="rect">
            <a:avLst/>
          </a:prstGeom>
          <a:ln w="0">
            <a:noFill/>
          </a:ln>
        </p:spPr>
      </p:sp>
      <p:sp>
        <p:nvSpPr>
          <p:cNvPr id="5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34" name="PlaceHolder 3"/>
          <p:cNvSpPr>
            <a:spLocks noGrp="1"/>
          </p:cNvSpPr>
          <p:nvPr>
            <p:ph type="sldNum" idx="14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AF46EC5-0651-47B2-82E5-8F6220184F5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685800" y="1143000"/>
            <a:ext cx="5486040" cy="3085920"/>
          </a:xfrm>
          <a:prstGeom prst="rect">
            <a:avLst/>
          </a:prstGeom>
          <a:ln w="0">
            <a:noFill/>
          </a:ln>
        </p:spPr>
      </p:sp>
      <p:sp>
        <p:nvSpPr>
          <p:cNvPr id="5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37" name="PlaceHolder 3"/>
          <p:cNvSpPr>
            <a:spLocks noGrp="1"/>
          </p:cNvSpPr>
          <p:nvPr>
            <p:ph type="sldNum" idx="14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EAB8190-75F7-464F-B980-721E306CB7A9}"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685800" y="1143000"/>
            <a:ext cx="5486040" cy="3085920"/>
          </a:xfrm>
          <a:prstGeom prst="rect">
            <a:avLst/>
          </a:prstGeom>
          <a:ln w="0">
            <a:noFill/>
          </a:ln>
        </p:spPr>
      </p:sp>
      <p:sp>
        <p:nvSpPr>
          <p:cNvPr id="5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40" name="PlaceHolder 3"/>
          <p:cNvSpPr>
            <a:spLocks noGrp="1"/>
          </p:cNvSpPr>
          <p:nvPr>
            <p:ph type="sldNum" idx="14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9470301-0DAB-4843-8448-9B3CE38324B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685800" y="1143000"/>
            <a:ext cx="5486040" cy="3085920"/>
          </a:xfrm>
          <a:prstGeom prst="rect">
            <a:avLst/>
          </a:prstGeom>
          <a:ln w="0">
            <a:noFill/>
          </a:ln>
        </p:spPr>
      </p:sp>
      <p:sp>
        <p:nvSpPr>
          <p:cNvPr id="5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43" name="PlaceHolder 3"/>
          <p:cNvSpPr>
            <a:spLocks noGrp="1"/>
          </p:cNvSpPr>
          <p:nvPr>
            <p:ph type="sldNum" idx="14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A22F10A-7577-4C85-8DD7-97B76B7FB84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685800" y="1143000"/>
            <a:ext cx="5486040" cy="3085920"/>
          </a:xfrm>
          <a:prstGeom prst="rect">
            <a:avLst/>
          </a:prstGeom>
          <a:ln w="0">
            <a:noFill/>
          </a:ln>
        </p:spPr>
      </p:sp>
      <p:sp>
        <p:nvSpPr>
          <p:cNvPr id="5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46" name="PlaceHolder 3"/>
          <p:cNvSpPr>
            <a:spLocks noGrp="1"/>
          </p:cNvSpPr>
          <p:nvPr>
            <p:ph type="sldNum" idx="14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3BC4E7F-C89B-42BD-80ED-1E823524660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685800" y="1143000"/>
            <a:ext cx="5486040" cy="3085920"/>
          </a:xfrm>
          <a:prstGeom prst="rect">
            <a:avLst/>
          </a:prstGeom>
          <a:ln w="0">
            <a:noFill/>
          </a:ln>
        </p:spPr>
      </p:sp>
      <p:sp>
        <p:nvSpPr>
          <p:cNvPr id="5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49" name="PlaceHolder 3"/>
          <p:cNvSpPr>
            <a:spLocks noGrp="1"/>
          </p:cNvSpPr>
          <p:nvPr>
            <p:ph type="sldNum" idx="14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8DB74479-16E0-44E1-8834-4DAF29D5080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685800" y="1143000"/>
            <a:ext cx="5486040" cy="3085920"/>
          </a:xfrm>
          <a:prstGeom prst="rect">
            <a:avLst/>
          </a:prstGeom>
          <a:ln w="0">
            <a:noFill/>
          </a:ln>
        </p:spPr>
      </p:sp>
      <p:sp>
        <p:nvSpPr>
          <p:cNvPr id="55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52" name="PlaceHolder 3"/>
          <p:cNvSpPr>
            <a:spLocks noGrp="1"/>
          </p:cNvSpPr>
          <p:nvPr>
            <p:ph type="sldNum" idx="14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2701671-1B9C-4607-BA2A-F6F118C0342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685800" y="1143000"/>
            <a:ext cx="5486040" cy="3085920"/>
          </a:xfrm>
          <a:prstGeom prst="rect">
            <a:avLst/>
          </a:prstGeom>
          <a:ln w="0">
            <a:noFill/>
          </a:ln>
        </p:spPr>
      </p:sp>
      <p:sp>
        <p:nvSpPr>
          <p:cNvPr id="4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http://www.fabriciolima.net/blog/blog/sobre-2/</a:t>
            </a:r>
            <a:endParaRPr b="0" lang="pt-BR" sz="1200" spc="-1" strike="noStrike">
              <a:solidFill>
                <a:srgbClr val="000000"/>
              </a:solidFill>
              <a:latin typeface="Arial"/>
            </a:endParaRPr>
          </a:p>
        </p:txBody>
      </p:sp>
      <p:sp>
        <p:nvSpPr>
          <p:cNvPr id="408" name="PlaceHolder 3"/>
          <p:cNvSpPr>
            <a:spLocks noGrp="1"/>
          </p:cNvSpPr>
          <p:nvPr>
            <p:ph type="sldNum" idx="10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A214A675-C235-407A-ABB2-066E965D8C7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685800" y="1143000"/>
            <a:ext cx="5486040" cy="3085920"/>
          </a:xfrm>
          <a:prstGeom prst="rect">
            <a:avLst/>
          </a:prstGeom>
          <a:ln w="0">
            <a:noFill/>
          </a:ln>
        </p:spPr>
      </p:sp>
      <p:sp>
        <p:nvSpPr>
          <p:cNvPr id="55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55" name="PlaceHolder 3"/>
          <p:cNvSpPr>
            <a:spLocks noGrp="1"/>
          </p:cNvSpPr>
          <p:nvPr>
            <p:ph type="sldNum" idx="15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8CA3154-ACC4-4DF3-B3DC-2D2E2AD56EE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685800" y="1143000"/>
            <a:ext cx="5486040" cy="3085920"/>
          </a:xfrm>
          <a:prstGeom prst="rect">
            <a:avLst/>
          </a:prstGeom>
          <a:ln w="0">
            <a:noFill/>
          </a:ln>
        </p:spPr>
      </p:sp>
      <p:sp>
        <p:nvSpPr>
          <p:cNvPr id="55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58" name="PlaceHolder 3"/>
          <p:cNvSpPr>
            <a:spLocks noGrp="1"/>
          </p:cNvSpPr>
          <p:nvPr>
            <p:ph type="sldNum" idx="15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BC8912E-72D0-4514-BA56-B7BFF2FB7DB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685800" y="1143000"/>
            <a:ext cx="5486040" cy="3085920"/>
          </a:xfrm>
          <a:prstGeom prst="rect">
            <a:avLst/>
          </a:prstGeom>
          <a:ln w="0">
            <a:noFill/>
          </a:ln>
        </p:spPr>
      </p:sp>
      <p:sp>
        <p:nvSpPr>
          <p:cNvPr id="56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61" name="PlaceHolder 3"/>
          <p:cNvSpPr>
            <a:spLocks noGrp="1"/>
          </p:cNvSpPr>
          <p:nvPr>
            <p:ph type="sldNum" idx="15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303B5B8-F219-4601-994E-95090E82158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685800" y="1143000"/>
            <a:ext cx="5486040" cy="3085920"/>
          </a:xfrm>
          <a:prstGeom prst="rect">
            <a:avLst/>
          </a:prstGeom>
          <a:ln w="0">
            <a:noFill/>
          </a:ln>
        </p:spPr>
      </p:sp>
      <p:sp>
        <p:nvSpPr>
          <p:cNvPr id="56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64" name="PlaceHolder 3"/>
          <p:cNvSpPr>
            <a:spLocks noGrp="1"/>
          </p:cNvSpPr>
          <p:nvPr>
            <p:ph type="sldNum" idx="15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FE211EB-DFCC-4286-9AB2-151C505258D9}"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685800" y="1143000"/>
            <a:ext cx="5486040" cy="3085920"/>
          </a:xfrm>
          <a:prstGeom prst="rect">
            <a:avLst/>
          </a:prstGeom>
          <a:ln w="0">
            <a:noFill/>
          </a:ln>
        </p:spPr>
      </p:sp>
      <p:sp>
        <p:nvSpPr>
          <p:cNvPr id="5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67" name="PlaceHolder 3"/>
          <p:cNvSpPr>
            <a:spLocks noGrp="1"/>
          </p:cNvSpPr>
          <p:nvPr>
            <p:ph type="sldNum" idx="15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BAF6EEF-9EA7-4943-9F6C-AE7F7FB5DB2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685800" y="1143000"/>
            <a:ext cx="5486040" cy="3085920"/>
          </a:xfrm>
          <a:prstGeom prst="rect">
            <a:avLst/>
          </a:prstGeom>
          <a:ln w="0">
            <a:noFill/>
          </a:ln>
        </p:spPr>
      </p:sp>
      <p:sp>
        <p:nvSpPr>
          <p:cNvPr id="56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570" name="PlaceHolder 3"/>
          <p:cNvSpPr>
            <a:spLocks noGrp="1"/>
          </p:cNvSpPr>
          <p:nvPr>
            <p:ph type="sldNum" idx="15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1FDEAD5-AD69-4F4F-AEEE-9719E44CE90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685800" y="1143000"/>
            <a:ext cx="5486040" cy="3085920"/>
          </a:xfrm>
          <a:prstGeom prst="rect">
            <a:avLst/>
          </a:prstGeom>
          <a:ln w="0">
            <a:noFill/>
          </a:ln>
        </p:spPr>
      </p:sp>
      <p:sp>
        <p:nvSpPr>
          <p:cNvPr id="5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defTabSz="914400">
              <a:lnSpc>
                <a:spcPct val="100000"/>
              </a:lnSpc>
              <a:buClr>
                <a:srgbClr val="000000"/>
              </a:buClr>
              <a:buFont typeface="Arial"/>
              <a:buChar char="•"/>
            </a:pPr>
            <a:r>
              <a:rPr b="1" lang="pt-BR" sz="1200" spc="-1" strike="noStrike">
                <a:solidFill>
                  <a:srgbClr val="000000"/>
                </a:solidFill>
                <a:latin typeface="Arial"/>
              </a:rPr>
              <a:t> </a:t>
            </a:r>
            <a:r>
              <a:rPr b="1" lang="pt-BR" sz="1200" spc="-1" strike="noStrike">
                <a:solidFill>
                  <a:srgbClr val="000000"/>
                </a:solidFill>
                <a:latin typeface="Arial"/>
              </a:rPr>
              <a:t>Leitura Complementar:</a:t>
            </a:r>
            <a:endParaRPr b="0" lang="pt-BR" sz="1200" spc="-1" strike="noStrike">
              <a:solidFill>
                <a:srgbClr val="000000"/>
              </a:solidFill>
              <a:latin typeface="Arial"/>
            </a:endParaRPr>
          </a:p>
          <a:p>
            <a:pPr indent="0" defTabSz="914400">
              <a:lnSpc>
                <a:spcPct val="100000"/>
              </a:lnSpc>
              <a:buNone/>
            </a:pPr>
            <a:endParaRPr b="0" lang="pt-BR" sz="1200" spc="-1" strike="noStrike">
              <a:solidFill>
                <a:srgbClr val="000000"/>
              </a:solidFill>
              <a:latin typeface="Arial"/>
            </a:endParaRPr>
          </a:p>
          <a:p>
            <a:pPr defTabSz="914400">
              <a:lnSpc>
                <a:spcPct val="100000"/>
              </a:lnSpc>
              <a:buClr>
                <a:srgbClr val="000000"/>
              </a:buClr>
              <a:buFont typeface="Arial"/>
              <a:buChar char="•"/>
            </a:pPr>
            <a:r>
              <a:rPr b="0" lang="pt-BR" sz="1200" spc="-1" strike="noStrike">
                <a:solidFill>
                  <a:srgbClr val="000000"/>
                </a:solidFill>
                <a:latin typeface="Arial"/>
              </a:rPr>
              <a:t> </a:t>
            </a:r>
            <a:r>
              <a:rPr b="0" lang="pt-BR" sz="1200" spc="-1" strike="noStrike" u="sng">
                <a:solidFill>
                  <a:srgbClr val="000000"/>
                </a:solidFill>
                <a:uFillTx/>
                <a:latin typeface="Arial"/>
                <a:hlinkClick r:id="rId1"/>
              </a:rPr>
              <a:t>http://blogs.msdn.com/b/suhde/archive/2009/07/12/how-to-configure-sql-server-database-mail-to-send-email-using-your-windows-live-mail-account-or-your-gmail-account.aspx</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1200" spc="-1" strike="noStrike">
                <a:solidFill>
                  <a:srgbClr val="000000"/>
                </a:solidFill>
                <a:latin typeface="Arial"/>
              </a:rPr>
              <a:t> </a:t>
            </a:r>
            <a:r>
              <a:rPr b="1" lang="pt-BR" sz="1200" spc="-1" strike="noStrike">
                <a:solidFill>
                  <a:srgbClr val="000000"/>
                </a:solidFill>
                <a:latin typeface="Arial"/>
              </a:rPr>
              <a:t>OBS:</a:t>
            </a:r>
            <a:r>
              <a:rPr b="0" lang="pt-BR" sz="1200" spc="-1" strike="noStrike">
                <a:solidFill>
                  <a:srgbClr val="000000"/>
                </a:solidFill>
                <a:latin typeface="Arial"/>
              </a:rPr>
              <a:t> Ao usar uma conta do </a:t>
            </a:r>
            <a:r>
              <a:rPr b="1" lang="pt-BR" sz="1200" spc="-1" strike="noStrike">
                <a:solidFill>
                  <a:srgbClr val="000000"/>
                </a:solidFill>
                <a:latin typeface="Arial"/>
              </a:rPr>
              <a:t>Gmail</a:t>
            </a:r>
            <a:r>
              <a:rPr b="0" lang="pt-BR" sz="1200" spc="-1" strike="noStrike">
                <a:solidFill>
                  <a:srgbClr val="000000"/>
                </a:solidFill>
                <a:latin typeface="Arial"/>
              </a:rPr>
              <a:t>, talvez seja necessário alterar a Configuração de Segurança no Email para permitir o “</a:t>
            </a:r>
            <a:r>
              <a:rPr b="1" lang="pt-BR" sz="1050" spc="-1" strike="noStrike">
                <a:solidFill>
                  <a:schemeClr val="dk1"/>
                </a:solidFill>
                <a:latin typeface="+mn-lt"/>
                <a:ea typeface="+mn-ea"/>
              </a:rPr>
              <a:t>Acesso para aplicativos menos seguros</a:t>
            </a:r>
            <a:r>
              <a:rPr b="0" lang="pt-BR" sz="1200" spc="-1" strike="noStrike">
                <a:solidFill>
                  <a:srgbClr val="000000"/>
                </a:solidFill>
                <a:latin typeface="+mn-lt"/>
                <a:ea typeface="+mn-ea"/>
              </a:rPr>
              <a:t>” através do link abaixo:</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indent="0" defTabSz="914400">
              <a:lnSpc>
                <a:spcPct val="100000"/>
              </a:lnSpc>
              <a:buNone/>
              <a:tabLst>
                <a:tab algn="l" pos="0"/>
              </a:tabLst>
            </a:pPr>
            <a:r>
              <a:rPr b="0" lang="pt-BR" sz="1050" spc="-1" strike="noStrike" u="sng">
                <a:solidFill>
                  <a:schemeClr val="dk1"/>
                </a:solidFill>
                <a:uFillTx/>
                <a:latin typeface="+mn-lt"/>
                <a:ea typeface="+mn-ea"/>
                <a:hlinkClick r:id="rId2"/>
              </a:rPr>
              <a:t>https://www.google.com/settings/security/lesssecureapps</a:t>
            </a:r>
            <a:endParaRPr b="0" lang="pt-BR" sz="1050" spc="-1" strike="noStrike">
              <a:solidFill>
                <a:srgbClr val="000000"/>
              </a:solidFill>
              <a:latin typeface="Arial"/>
            </a:endParaRPr>
          </a:p>
        </p:txBody>
      </p:sp>
      <p:sp>
        <p:nvSpPr>
          <p:cNvPr id="573" name="PlaceHolder 3"/>
          <p:cNvSpPr>
            <a:spLocks noGrp="1"/>
          </p:cNvSpPr>
          <p:nvPr>
            <p:ph type="sldNum" idx="15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49817371-B934-4E67-B87E-A8D488579E7A}"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685800" y="1143000"/>
            <a:ext cx="5486040" cy="3085920"/>
          </a:xfrm>
          <a:prstGeom prst="rect">
            <a:avLst/>
          </a:prstGeom>
          <a:ln w="0">
            <a:noFill/>
          </a:ln>
        </p:spPr>
      </p:sp>
      <p:sp>
        <p:nvSpPr>
          <p:cNvPr id="57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171360" indent="-171360" defTabSz="914400">
              <a:lnSpc>
                <a:spcPct val="100000"/>
              </a:lnSpc>
              <a:buClr>
                <a:srgbClr val="000000"/>
              </a:buClr>
              <a:buFont typeface="Arial"/>
              <a:buChar char="•"/>
              <a:tabLst>
                <a:tab algn="l" pos="0"/>
              </a:tabLst>
            </a:pPr>
            <a:r>
              <a:rPr b="1" lang="pt-BR" sz="2000" spc="-1" strike="noStrike">
                <a:solidFill>
                  <a:srgbClr val="000000"/>
                </a:solidFill>
                <a:latin typeface="Arial"/>
              </a:rPr>
              <a:t>Vídeo: Vitor Fava - </a:t>
            </a:r>
            <a:r>
              <a:rPr b="1" lang="pt-BR" sz="1200" spc="-1" strike="noStrike">
                <a:solidFill>
                  <a:schemeClr val="dk1"/>
                </a:solidFill>
                <a:latin typeface="+mn-lt"/>
                <a:ea typeface="+mn-ea"/>
              </a:rPr>
              <a:t>Quer ser um excelente DBA? pergunte-me como!</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u="sng">
                <a:solidFill>
                  <a:srgbClr val="000000"/>
                </a:solidFill>
                <a:uFillTx/>
                <a:latin typeface="+mn-lt"/>
                <a:ea typeface="+mn-ea"/>
                <a:hlinkClick r:id="rId1"/>
              </a:rPr>
              <a:t>https://www.youtube.com/watch?v=2rbT9QrUzEs</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marL="171360" indent="-171360" defTabSz="914400">
              <a:lnSpc>
                <a:spcPct val="100000"/>
              </a:lnSpc>
              <a:buClr>
                <a:srgbClr val="000000"/>
              </a:buClr>
              <a:buFont typeface="Arial"/>
              <a:buChar char="•"/>
              <a:tabLst>
                <a:tab algn="l" pos="0"/>
              </a:tabLst>
            </a:pPr>
            <a:r>
              <a:rPr b="1" lang="pt-BR" sz="2000" spc="-1" strike="noStrike">
                <a:solidFill>
                  <a:srgbClr val="000000"/>
                </a:solidFill>
                <a:latin typeface="+mn-lt"/>
                <a:ea typeface="+mn-ea"/>
              </a:rPr>
              <a:t>Vídeo: Marcus Vinicius Bittencourt - DBA SQL Server por Acidente</a:t>
            </a:r>
            <a:endParaRPr b="0" lang="pt-BR" sz="2000" spc="-1" strike="noStrike">
              <a:solidFill>
                <a:srgbClr val="000000"/>
              </a:solidFill>
              <a:latin typeface="Arial"/>
            </a:endParaRPr>
          </a:p>
          <a:p>
            <a:pPr indent="0" defTabSz="914400">
              <a:lnSpc>
                <a:spcPct val="100000"/>
              </a:lnSpc>
              <a:buNone/>
              <a:tabLst>
                <a:tab algn="l" pos="0"/>
              </a:tabLst>
            </a:pPr>
            <a:r>
              <a:rPr b="0" lang="pt-BR" sz="1200" spc="-1" strike="noStrike" u="sng">
                <a:solidFill>
                  <a:srgbClr val="000000"/>
                </a:solidFill>
                <a:uFillTx/>
                <a:latin typeface="+mn-lt"/>
                <a:ea typeface="+mn-ea"/>
                <a:hlinkClick r:id="rId2"/>
              </a:rPr>
              <a:t>https://www.youtube.com/watch?v=rbCazWc5bb8</a:t>
            </a:r>
            <a:endParaRPr b="0" lang="pt-BR" sz="1200" spc="-1" strike="noStrike">
              <a:solidFill>
                <a:srgbClr val="000000"/>
              </a:solidFill>
              <a:latin typeface="Arial"/>
            </a:endParaRPr>
          </a:p>
        </p:txBody>
      </p:sp>
      <p:sp>
        <p:nvSpPr>
          <p:cNvPr id="576" name="PlaceHolder 3"/>
          <p:cNvSpPr>
            <a:spLocks noGrp="1"/>
          </p:cNvSpPr>
          <p:nvPr>
            <p:ph type="sldNum" idx="15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1C57825-D6CF-497A-997A-269B583F851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685800" y="1143000"/>
            <a:ext cx="5486040" cy="3085920"/>
          </a:xfrm>
          <a:prstGeom prst="rect">
            <a:avLst/>
          </a:prstGeom>
          <a:ln w="0">
            <a:noFill/>
          </a:ln>
        </p:spPr>
      </p:sp>
      <p:sp>
        <p:nvSpPr>
          <p:cNvPr id="4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http://www.fabriciolima.net/blog/blog/sobre-2/</a:t>
            </a:r>
            <a:endParaRPr b="0" lang="pt-BR" sz="1200" spc="-1" strike="noStrike">
              <a:solidFill>
                <a:srgbClr val="000000"/>
              </a:solidFill>
              <a:latin typeface="Arial"/>
            </a:endParaRPr>
          </a:p>
        </p:txBody>
      </p:sp>
      <p:sp>
        <p:nvSpPr>
          <p:cNvPr id="411" name="PlaceHolder 3"/>
          <p:cNvSpPr>
            <a:spLocks noGrp="1"/>
          </p:cNvSpPr>
          <p:nvPr>
            <p:ph type="sldNum" idx="10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25F83F2-F77B-44D3-9A65-C6E04240A4B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de título">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F333F2B-04A5-4973-AFF2-23FDB54ACE3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drão">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0AA1B11-224B-4555-9553-855FD02BEFEC}"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ayout Personalizado">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7FF0C6AB-ACD5-442C-B7BA-FB6B08DEF722}"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alpha val="99000"/>
          </a:schemeClr>
        </a:solidFill>
      </p:bgPr>
    </p:bg>
    <p:spTree>
      <p:nvGrpSpPr>
        <p:cNvPr id="1" name=""/>
        <p:cNvGrpSpPr/>
        <p:nvPr/>
      </p:nvGrpSpPr>
      <p:grpSpPr>
        <a:xfrm>
          <a:off x="0" y="0"/>
          <a:ext cx="0" cy="0"/>
          <a:chOff x="0" y="0"/>
          <a:chExt cx="0" cy="0"/>
        </a:xfrm>
      </p:grpSpPr>
      <p:sp>
        <p:nvSpPr>
          <p:cNvPr id="0" name="Retângulo 6"/>
          <p:cNvSpPr/>
          <p:nvPr/>
        </p:nvSpPr>
        <p:spPr>
          <a:xfrm>
            <a:off x="0" y="6593760"/>
            <a:ext cx="12191760" cy="26388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pic>
        <p:nvPicPr>
          <p:cNvPr id="1" name="Imagem 8" descr=""/>
          <p:cNvPicPr/>
          <p:nvPr/>
        </p:nvPicPr>
        <p:blipFill>
          <a:blip r:embed="rId2"/>
          <a:stretch/>
        </p:blipFill>
        <p:spPr>
          <a:xfrm>
            <a:off x="87120" y="5802120"/>
            <a:ext cx="743760" cy="791280"/>
          </a:xfrm>
          <a:prstGeom prst="rect">
            <a:avLst/>
          </a:prstGeom>
          <a:ln w="0">
            <a:noFill/>
          </a:ln>
        </p:spPr>
      </p:pic>
      <p:grpSp>
        <p:nvGrpSpPr>
          <p:cNvPr id="2" name="Grupo 1"/>
          <p:cNvGrpSpPr/>
          <p:nvPr/>
        </p:nvGrpSpPr>
        <p:grpSpPr>
          <a:xfrm>
            <a:off x="0" y="76680"/>
            <a:ext cx="9282240" cy="1242360"/>
            <a:chOff x="0" y="76680"/>
            <a:chExt cx="9282240" cy="1242360"/>
          </a:xfrm>
        </p:grpSpPr>
        <p:sp>
          <p:nvSpPr>
            <p:cNvPr id="3" name="Retângulo 11"/>
            <p:cNvSpPr/>
            <p:nvPr/>
          </p:nvSpPr>
          <p:spPr>
            <a:xfrm>
              <a:off x="0" y="76680"/>
              <a:ext cx="1096200" cy="11145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sp>
          <p:nvSpPr>
            <p:cNvPr id="4" name="Retângulo 9"/>
            <p:cNvSpPr/>
            <p:nvPr/>
          </p:nvSpPr>
          <p:spPr>
            <a:xfrm>
              <a:off x="388080" y="88560"/>
              <a:ext cx="730080" cy="1212120"/>
            </a:xfrm>
            <a:custGeom>
              <a:avLst/>
              <a:gdLst>
                <a:gd name="textAreaLeft" fmla="*/ 0 w 730080"/>
                <a:gd name="textAreaRight" fmla="*/ 730440 w 730080"/>
                <a:gd name="textAreaTop" fmla="*/ 0 h 1212120"/>
                <a:gd name="textAreaBottom" fmla="*/ 1212480 h 1212120"/>
              </a:gdLst>
              <a:ahLst/>
              <a:rect l="textAreaLeft" t="textAreaTop" r="textAreaRight" b="textAreaBottom"/>
              <a:pathLst>
                <a:path w="272888" h="539133">
                  <a:moveTo>
                    <a:pt x="0" y="45392"/>
                  </a:moveTo>
                  <a:lnTo>
                    <a:pt x="269147" y="0"/>
                  </a:lnTo>
                  <a:lnTo>
                    <a:pt x="272888" y="539133"/>
                  </a:lnTo>
                  <a:lnTo>
                    <a:pt x="5264" y="537266"/>
                  </a:lnTo>
                  <a:cubicBezTo>
                    <a:pt x="3509" y="373308"/>
                    <a:pt x="1755" y="209350"/>
                    <a:pt x="0" y="4539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sp>
          <p:nvSpPr>
            <p:cNvPr id="5" name="Retângulo 10"/>
            <p:cNvSpPr/>
            <p:nvPr/>
          </p:nvSpPr>
          <p:spPr>
            <a:xfrm>
              <a:off x="388080" y="204480"/>
              <a:ext cx="8894160" cy="1114560"/>
            </a:xfrm>
            <a:custGeom>
              <a:avLst/>
              <a:gdLst>
                <a:gd name="textAreaLeft" fmla="*/ 0 w 8894160"/>
                <a:gd name="textAreaRight" fmla="*/ 8894520 w 8894160"/>
                <a:gd name="textAreaTop" fmla="*/ 0 h 1114560"/>
                <a:gd name="textAreaBottom" fmla="*/ 1114920 h 1114560"/>
              </a:gdLst>
              <a:ahLst/>
              <a:rect l="textAreaLeft" t="textAreaTop" r="textAreaRight" b="textAreaBottom"/>
              <a:pathLst>
                <a:path w="4064000" h="430150">
                  <a:moveTo>
                    <a:pt x="0" y="0"/>
                  </a:moveTo>
                  <a:lnTo>
                    <a:pt x="4064000" y="0"/>
                  </a:lnTo>
                  <a:lnTo>
                    <a:pt x="3695700" y="430150"/>
                  </a:lnTo>
                  <a:lnTo>
                    <a:pt x="0" y="43015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grpSp>
      <p:pic>
        <p:nvPicPr>
          <p:cNvPr id="6" name="Imagem 12" descr=""/>
          <p:cNvPicPr/>
          <p:nvPr/>
        </p:nvPicPr>
        <p:blipFill>
          <a:blip r:embed="rId3"/>
          <a:stretch/>
        </p:blipFill>
        <p:spPr>
          <a:xfrm>
            <a:off x="9150840" y="257400"/>
            <a:ext cx="3021480" cy="1061640"/>
          </a:xfrm>
          <a:prstGeom prst="rect">
            <a:avLst/>
          </a:prstGeom>
          <a:ln w="0">
            <a:noFill/>
          </a:ln>
        </p:spPr>
      </p:pic>
      <p:sp>
        <p:nvSpPr>
          <p:cNvPr id="7" name="PlaceHolder 1"/>
          <p:cNvSpPr>
            <a:spLocks noGrp="1"/>
          </p:cNvSpPr>
          <p:nvPr>
            <p:ph type="sldNum" idx="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D2B7FED-7A56-4D9D-926F-FC5E73F4C871}" type="slidenum">
              <a:rPr b="1" lang="pt-BR" sz="1400" spc="-1" strike="noStrike">
                <a:solidFill>
                  <a:schemeClr val="lt1"/>
                </a:solidFill>
                <a:latin typeface="Calibri"/>
              </a:rPr>
              <a:t>&lt;número&gt;</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
        <p:nvSpPr>
          <p:cNvPr id="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chemeClr val="dk1"/>
                </a:solidFill>
                <a:latin typeface="Calibri"/>
              </a:rPr>
              <a:t>Clique para editar o formato de texto dos tópicos</a:t>
            </a:r>
            <a:endParaRPr b="0" lang="pt-BR"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chemeClr val="dk1"/>
                </a:solidFill>
                <a:latin typeface="Calibri"/>
              </a:rPr>
              <a:t>2.º nível de tópicos</a:t>
            </a:r>
            <a:endParaRPr b="0" lang="pt-BR"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chemeClr val="dk1"/>
                </a:solidFill>
                <a:latin typeface="Calibri"/>
              </a:rPr>
              <a:t>3.º nível de tópicos</a:t>
            </a:r>
            <a:endParaRPr b="0" lang="pt-BR"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chemeClr val="dk1"/>
                </a:solidFill>
                <a:latin typeface="Calibri"/>
              </a:rPr>
              <a:t>4.º nível de tópicos</a:t>
            </a:r>
            <a:endParaRPr b="0" lang="pt-BR"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Retângulo 6"/>
          <p:cNvSpPr/>
          <p:nvPr/>
        </p:nvSpPr>
        <p:spPr>
          <a:xfrm>
            <a:off x="0" y="6603840"/>
            <a:ext cx="12191760" cy="26640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pic>
        <p:nvPicPr>
          <p:cNvPr id="11" name="Imagem 8" descr=""/>
          <p:cNvPicPr/>
          <p:nvPr/>
        </p:nvPicPr>
        <p:blipFill>
          <a:blip r:embed="rId2"/>
          <a:stretch/>
        </p:blipFill>
        <p:spPr>
          <a:xfrm>
            <a:off x="101520" y="5905440"/>
            <a:ext cx="966600" cy="1028520"/>
          </a:xfrm>
          <a:prstGeom prst="rect">
            <a:avLst/>
          </a:prstGeom>
          <a:ln w="0">
            <a:noFill/>
          </a:ln>
        </p:spPr>
      </p:pic>
      <p:pic>
        <p:nvPicPr>
          <p:cNvPr id="12" name="Imagem 12" descr=""/>
          <p:cNvPicPr/>
          <p:nvPr/>
        </p:nvPicPr>
        <p:blipFill>
          <a:blip r:embed="rId3"/>
          <a:stretch/>
        </p:blipFill>
        <p:spPr>
          <a:xfrm>
            <a:off x="9176040" y="-60120"/>
            <a:ext cx="3021480" cy="1061640"/>
          </a:xfrm>
          <a:prstGeom prst="rect">
            <a:avLst/>
          </a:prstGeom>
          <a:ln w="0">
            <a:noFill/>
          </a:ln>
        </p:spPr>
      </p:pic>
      <p:sp>
        <p:nvSpPr>
          <p:cNvPr id="13" name="PlaceHolder 1"/>
          <p:cNvSpPr>
            <a:spLocks noGrp="1"/>
          </p:cNvSpPr>
          <p:nvPr>
            <p:ph type="sldNum" idx="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6BA5AE3-E8DE-455A-A5AD-C943100E74BF}" type="slidenum">
              <a:rPr b="1" lang="pt-BR" sz="1400" spc="-1" strike="noStrike">
                <a:solidFill>
                  <a:schemeClr val="lt1"/>
                </a:solidFill>
                <a:latin typeface="Calibri"/>
              </a:rPr>
              <a:t>&lt;número&gt;</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 name="Grupo 11"/>
          <p:cNvGrpSpPr/>
          <p:nvPr/>
        </p:nvGrpSpPr>
        <p:grpSpPr>
          <a:xfrm>
            <a:off x="0" y="0"/>
            <a:ext cx="12191760" cy="6857640"/>
            <a:chOff x="0" y="0"/>
            <a:chExt cx="12191760" cy="6857640"/>
          </a:xfrm>
        </p:grpSpPr>
        <p:grpSp>
          <p:nvGrpSpPr>
            <p:cNvPr id="15" name="Grupo 3"/>
            <p:cNvGrpSpPr/>
            <p:nvPr/>
          </p:nvGrpSpPr>
          <p:grpSpPr>
            <a:xfrm>
              <a:off x="0" y="0"/>
              <a:ext cx="12191760" cy="6857640"/>
              <a:chOff x="0" y="0"/>
              <a:chExt cx="12191760" cy="6857640"/>
            </a:xfrm>
          </p:grpSpPr>
          <p:sp>
            <p:nvSpPr>
              <p:cNvPr id="16" name="Retângulo 6"/>
              <p:cNvSpPr/>
              <p:nvPr/>
            </p:nvSpPr>
            <p:spPr>
              <a:xfrm>
                <a:off x="0" y="0"/>
                <a:ext cx="12191760" cy="6857640"/>
              </a:xfrm>
              <a:prstGeom prst="rect">
                <a:avLst/>
              </a:prstGeom>
              <a:gradFill rotWithShape="0">
                <a:gsLst>
                  <a:gs pos="0">
                    <a:srgbClr val="ffffff"/>
                  </a:gs>
                  <a:gs pos="100000">
                    <a:srgbClr val="f2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pt-BR" sz="1800" spc="-1" strike="noStrike">
                    <a:solidFill>
                      <a:schemeClr val="lt1"/>
                    </a:solidFill>
                    <a:latin typeface="Arial"/>
                  </a:rPr>
                  <a:t>Treinamento SQL Server</a:t>
                </a:r>
                <a:endParaRPr b="0" lang="pt-BR" sz="1800" spc="-1" strike="noStrike">
                  <a:solidFill>
                    <a:srgbClr val="000000"/>
                  </a:solidFill>
                  <a:latin typeface="Arial"/>
                </a:endParaRPr>
              </a:p>
            </p:txBody>
          </p:sp>
          <p:pic>
            <p:nvPicPr>
              <p:cNvPr id="17" name="Imagem 1" descr=""/>
              <p:cNvPicPr/>
              <p:nvPr/>
            </p:nvPicPr>
            <p:blipFill>
              <a:blip r:embed="rId2"/>
              <a:stretch/>
            </p:blipFill>
            <p:spPr>
              <a:xfrm>
                <a:off x="0" y="2557800"/>
                <a:ext cx="12191760" cy="4299840"/>
              </a:xfrm>
              <a:prstGeom prst="rect">
                <a:avLst/>
              </a:prstGeom>
              <a:ln w="0">
                <a:noFill/>
              </a:ln>
            </p:spPr>
          </p:pic>
        </p:grpSp>
        <p:pic>
          <p:nvPicPr>
            <p:cNvPr id="18" name="Imagem 4" descr=""/>
            <p:cNvPicPr/>
            <p:nvPr/>
          </p:nvPicPr>
          <p:blipFill>
            <a:blip r:embed="rId3"/>
            <a:stretch/>
          </p:blipFill>
          <p:spPr>
            <a:xfrm>
              <a:off x="9043920" y="65160"/>
              <a:ext cx="3021480" cy="1061640"/>
            </a:xfrm>
            <a:prstGeom prst="rect">
              <a:avLst/>
            </a:prstGeom>
            <a:ln w="0">
              <a:noFill/>
            </a:ln>
          </p:spPr>
        </p:pic>
      </p:grpSp>
      <p:sp>
        <p:nvSpPr>
          <p:cNvPr id="19" name="PlaceHolder 1"/>
          <p:cNvSpPr>
            <a:spLocks noGrp="1"/>
          </p:cNvSpPr>
          <p:nvPr>
            <p:ph type="sldNum" idx="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02B77AB5-80A5-4352-A3A3-84E44BA78491}" type="slidenum">
              <a:rPr b="1" lang="pt-BR" sz="1400" spc="-1" strike="noStrike">
                <a:solidFill>
                  <a:schemeClr val="lt1"/>
                </a:solidFill>
                <a:latin typeface="Calibri"/>
              </a:rPr>
              <a:t>&lt;número&gt;</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
        <p:nvSpPr>
          <p:cNvPr id="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chemeClr val="dk1"/>
                </a:solidFill>
                <a:latin typeface="Calibri"/>
              </a:rPr>
              <a:t>Clique para editar o formato de texto dos tópicos</a:t>
            </a:r>
            <a:endParaRPr b="0" lang="pt-BR"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chemeClr val="dk1"/>
                </a:solidFill>
                <a:latin typeface="Calibri"/>
              </a:rPr>
              <a:t>2.º nível de tópicos</a:t>
            </a:r>
            <a:endParaRPr b="0" lang="pt-BR"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chemeClr val="dk1"/>
                </a:solidFill>
                <a:latin typeface="Calibri"/>
              </a:rPr>
              <a:t>3.º nível de tópicos</a:t>
            </a:r>
            <a:endParaRPr b="0" lang="pt-BR"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chemeClr val="dk1"/>
                </a:solidFill>
                <a:latin typeface="Calibri"/>
              </a:rPr>
              <a:t>4.º nível de tópicos</a:t>
            </a:r>
            <a:endParaRPr b="0" lang="pt-BR"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www.fabriciolima.net/blog/" TargetMode="External"/><Relationship Id="rId2" Type="http://schemas.openxmlformats.org/officeDocument/2006/relationships/image" Target="../media/image19.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www.youtube.com/channel/UCeBRAO_LLrUdSrOXIywjzRACaso" TargetMode="External"/><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hyperlink" Target="https://blogs.msdn.microsoft.com/sqlreleaseservices/sql-server-2016-service-pack-1-sp1-released/" TargetMode="External"/><Relationship Id="rId4" Type="http://schemas.openxmlformats.org/officeDocument/2006/relationships/slideLayout" Target="../slideLayouts/slideLayout1.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www.fabriciolima.net/blog/2016/04/01/sql-server-developer-edition-e-6-meses-de-pluralsight-gratis/" TargetMode="External"/><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hyperlink" Target="https://www.red-gate.com/library/sql-server-hardware" TargetMode="External"/><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www.fabriciolima.net/blog/2012/01/10/casos-do-dia-a-dia-erro-de-collation-em-uma-consulta/" TargetMode="External"/><Relationship Id="rId2" Type="http://schemas.openxmlformats.org/officeDocument/2006/relationships/hyperlink" Target="https://www.fabriciolima.net/blog/2017/02/06/video-melhorando-a-performance-de-uma-consulta-com-like-string-alterando-a-collation/" TargetMode="External"/><Relationship Id="rId3" Type="http://schemas.openxmlformats.org/officeDocument/2006/relationships/slideLayout" Target="../slideLayouts/slideLayout1.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0.gif"/><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s://blogs.technet.microsoft.com/canitpro/2012/02/08/the-sql-guy-post-15-best-practices-for-using-sql-server-service-accounts/" TargetMode="External"/><Relationship Id="rId2" Type="http://schemas.openxmlformats.org/officeDocument/2006/relationships/slideLayout" Target="../slideLayouts/slideLayout1.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www.fabriciolima.net/blog/2016/04/14/casos-do-dia-a-dia-comprei-um-servidor-melhor-e-o-sql-server-esta-mais-lento-como-pode/" TargetMode="External"/><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hyperlink" Target="https://www.youtube.com/watch?v=35xg87oX3mM" TargetMode="External"/><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gif"/><Relationship Id="rId3" Type="http://schemas.openxmlformats.org/officeDocument/2006/relationships/slideLayout" Target="../slideLayouts/slideLayout1.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hyperlink" Target="http://luticm.blogspot.com.br/2015/07/cumulative-update-aplicar-ou-nao-eis.html" TargetMode="External"/><Relationship Id="rId2" Type="http://schemas.openxmlformats.org/officeDocument/2006/relationships/hyperlink" Target="https://blogs.msdn.microsoft.com/sqlreleaseservices/announcing-updates-to-the-sql-server-incremental-servicing-model-ism/" TargetMode="External"/><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hyperlink" Target="https://buildnumbers.wordpress.com/sqlserver/" TargetMode="External"/><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53.gif"/><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slideLayout" Target="../slideLayouts/slideLayout1.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hyperlink" Target="https://www.youtube.com/watch?v=jKZznwivx2U&amp;t=495s" TargetMode="External"/><Relationship Id="rId4" Type="http://schemas.openxmlformats.org/officeDocument/2006/relationships/slideLayout" Target="../slideLayouts/slideLayout1.xml"/><Relationship Id="rId5"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hyperlink" Target="http://www.sqlskills.com/blogs/erin/instant-file-initialization-easier-to-enable-in-sql-server-2016-and-some-updated-numbers/" TargetMode="Externa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slideLayout" Target="../slideLayouts/slideLayout1.xml"/><Relationship Id="rId5"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hyperlink" Target="mailto:contato@fabriciolima.net" TargetMode="External"/><Relationship Id="rId2" Type="http://schemas.openxmlformats.org/officeDocument/2006/relationships/hyperlink" Target="https://www.facebook.com/pages/Fabricio-Lima-Consultoria-SQL-Server/239658476126229" TargetMode="External"/><Relationship Id="rId3" Type="http://schemas.openxmlformats.org/officeDocument/2006/relationships/hyperlink" Target="file:///home/carlosgimenes/Downloads/br.linkedin.com/in/FabricioLimaSolucoesEmBD" TargetMode="External"/><Relationship Id="rId4" Type="http://schemas.openxmlformats.org/officeDocument/2006/relationships/hyperlink" Target="https://twitter.com/Fabriciodba" TargetMode="External"/><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jpeg"/><Relationship Id="rId9" Type="http://schemas.openxmlformats.org/officeDocument/2006/relationships/image" Target="../media/image16.png"/><Relationship Id="rId10" Type="http://schemas.openxmlformats.org/officeDocument/2006/relationships/slideLayout" Target="../slideLayouts/slideLayout1.xml"/><Relationship Id="rId11"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67.gif"/><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gif"/><Relationship Id="rId3" Type="http://schemas.openxmlformats.org/officeDocument/2006/relationships/slideLayout" Target="../slideLayouts/slideLayout1.xml"/><Relationship Id="rId4"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0.gif"/><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Título 1"/>
          <p:cNvSpPr/>
          <p:nvPr/>
        </p:nvSpPr>
        <p:spPr>
          <a:xfrm>
            <a:off x="0" y="2817000"/>
            <a:ext cx="12191760" cy="79272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i="1" lang="pt-BR" sz="4600" spc="-1" strike="noStrike">
                <a:solidFill>
                  <a:schemeClr val="lt1"/>
                </a:solidFill>
                <a:latin typeface="Calibri Light"/>
              </a:rPr>
              <a:t>Tarefas do dia a dia de um DBA</a:t>
            </a:r>
            <a:endParaRPr b="0" lang="pt-BR" sz="4600" spc="-1" strike="noStrike">
              <a:solidFill>
                <a:srgbClr val="000000"/>
              </a:solidFill>
              <a:latin typeface="Arial"/>
            </a:endParaRPr>
          </a:p>
        </p:txBody>
      </p:sp>
      <p:sp>
        <p:nvSpPr>
          <p:cNvPr id="29" name="Título 1"/>
          <p:cNvSpPr/>
          <p:nvPr/>
        </p:nvSpPr>
        <p:spPr>
          <a:xfrm>
            <a:off x="0" y="1603440"/>
            <a:ext cx="12191760" cy="93600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pt-BR" sz="5100" spc="-1" strike="noStrike">
                <a:solidFill>
                  <a:srgbClr val="292a76"/>
                </a:solidFill>
                <a:latin typeface="Calibri Light"/>
              </a:rPr>
              <a:t>Treinamento SQL Server</a:t>
            </a:r>
            <a:endParaRPr b="0" lang="pt-BR" sz="5100" spc="-1" strike="noStrike">
              <a:solidFill>
                <a:srgbClr val="000000"/>
              </a:solidFill>
              <a:latin typeface="Arial"/>
            </a:endParaRPr>
          </a:p>
        </p:txBody>
      </p:sp>
      <p:sp>
        <p:nvSpPr>
          <p:cNvPr id="30" name="PlaceHolder 1"/>
          <p:cNvSpPr>
            <a:spLocks noGrp="1"/>
          </p:cNvSpPr>
          <p:nvPr>
            <p:ph type="sldNum" idx="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ECD9309-C7CC-49D3-8BD0-F4BFAA83ED8E}" type="slidenum">
              <a:rPr b="1" lang="pt-BR" sz="1400" spc="-1" strike="noStrike">
                <a:solidFill>
                  <a:schemeClr val="lt1"/>
                </a:solidFill>
                <a:latin typeface="Calibri"/>
              </a:rPr>
              <a:t>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79" name="CaixaDeTexto 2"/>
          <p:cNvSpPr/>
          <p:nvPr/>
        </p:nvSpPr>
        <p:spPr>
          <a:xfrm>
            <a:off x="0" y="1497960"/>
            <a:ext cx="12266280" cy="484164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MCP</a:t>
            </a:r>
            <a:r>
              <a:rPr b="1" lang="pt-BR" sz="2600" spc="-1" strike="noStrike">
                <a:solidFill>
                  <a:srgbClr val="002060"/>
                </a:solidFill>
                <a:latin typeface="Calibri"/>
              </a:rPr>
              <a:t> </a:t>
            </a:r>
            <a:r>
              <a:rPr b="0" lang="pt-BR" sz="2600" spc="-1" strike="noStrike">
                <a:solidFill>
                  <a:srgbClr val="002060"/>
                </a:solidFill>
                <a:latin typeface="Calibri"/>
              </a:rPr>
              <a:t>– Microsoft Certified Professional | SQL Server 2000.</a:t>
            </a: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MCTS</a:t>
            </a:r>
            <a:r>
              <a:rPr b="1" lang="pt-BR" sz="2600" spc="-1" strike="noStrike">
                <a:solidFill>
                  <a:srgbClr val="002060"/>
                </a:solidFill>
                <a:latin typeface="Calibri"/>
              </a:rPr>
              <a:t> </a:t>
            </a:r>
            <a:r>
              <a:rPr b="0" lang="pt-BR" sz="2600" spc="-1" strike="noStrike">
                <a:solidFill>
                  <a:srgbClr val="002060"/>
                </a:solidFill>
                <a:latin typeface="Calibri"/>
              </a:rPr>
              <a:t>– Microsoft Certified Technology Specialist | SQL Server 2005.</a:t>
            </a: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MCITP</a:t>
            </a:r>
            <a:r>
              <a:rPr b="1" lang="pt-BR" sz="2600" spc="-1" strike="noStrike">
                <a:solidFill>
                  <a:srgbClr val="002060"/>
                </a:solidFill>
                <a:latin typeface="Calibri"/>
              </a:rPr>
              <a:t> </a:t>
            </a:r>
            <a:r>
              <a:rPr b="0" lang="pt-BR" sz="2600" spc="-1" strike="noStrike">
                <a:solidFill>
                  <a:srgbClr val="002060"/>
                </a:solidFill>
                <a:latin typeface="Calibri"/>
              </a:rPr>
              <a:t>– Microsoft Certified IT Professional | Database Administrator SQL Server 2005.</a:t>
            </a: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MCITP</a:t>
            </a:r>
            <a:r>
              <a:rPr b="0" lang="pt-BR" sz="2600" spc="-1" strike="noStrike">
                <a:solidFill>
                  <a:srgbClr val="002060"/>
                </a:solidFill>
                <a:latin typeface="Calibri"/>
              </a:rPr>
              <a:t> – Microsoft Certified IT Professional | Database Administrator SQL Server 2008.</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MCSA</a:t>
            </a:r>
            <a:r>
              <a:rPr b="1" lang="pt-BR" sz="2600" spc="-1" strike="noStrike">
                <a:solidFill>
                  <a:srgbClr val="002060"/>
                </a:solidFill>
                <a:latin typeface="Calibri"/>
              </a:rPr>
              <a:t> </a:t>
            </a:r>
            <a:r>
              <a:rPr b="0" lang="pt-BR" sz="2600" spc="-1" strike="noStrike">
                <a:solidFill>
                  <a:srgbClr val="002060"/>
                </a:solidFill>
                <a:latin typeface="Calibri"/>
              </a:rPr>
              <a:t>– Database Development | SQL Server 2016</a:t>
            </a: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MVP</a:t>
            </a:r>
            <a:r>
              <a:rPr b="1" lang="pt-BR" sz="2600" spc="-1" strike="noStrike">
                <a:solidFill>
                  <a:srgbClr val="002060"/>
                </a:solidFill>
                <a:latin typeface="Calibri"/>
              </a:rPr>
              <a:t> </a:t>
            </a:r>
            <a:r>
              <a:rPr b="0" lang="pt-BR" sz="2600" spc="-1" strike="noStrike">
                <a:solidFill>
                  <a:srgbClr val="002060"/>
                </a:solidFill>
                <a:latin typeface="Calibri"/>
              </a:rPr>
              <a:t>– Microsoft Most Valuable Professional | Data Platform</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indent="-457200" defTabSz="914400">
              <a:lnSpc>
                <a:spcPct val="100000"/>
              </a:lnSpc>
              <a:buClr>
                <a:srgbClr val="002060"/>
              </a:buClr>
              <a:buFont typeface="Arial"/>
              <a:buChar char="•"/>
            </a:pPr>
            <a:r>
              <a:rPr b="0" lang="pt-BR" sz="2600" spc="-1" strike="noStrike">
                <a:solidFill>
                  <a:srgbClr val="002060"/>
                </a:solidFill>
                <a:latin typeface="Calibri"/>
              </a:rPr>
              <a:t> </a:t>
            </a:r>
            <a:r>
              <a:rPr b="0" lang="pt-BR" sz="2600" spc="-1" strike="noStrike">
                <a:solidFill>
                  <a:srgbClr val="002060"/>
                </a:solidFill>
                <a:latin typeface="Calibri"/>
              </a:rPr>
              <a:t>ITIL Foundation v3</a:t>
            </a:r>
            <a:endParaRPr b="0" lang="pt-BR" sz="2600" spc="-1" strike="noStrike">
              <a:solidFill>
                <a:srgbClr val="000000"/>
              </a:solidFill>
              <a:latin typeface="Arial"/>
            </a:endParaRPr>
          </a:p>
          <a:p>
            <a:pPr indent="-457200" defTabSz="914400">
              <a:lnSpc>
                <a:spcPct val="100000"/>
              </a:lnSpc>
              <a:buClr>
                <a:srgbClr val="002060"/>
              </a:buClr>
              <a:buFont typeface="Arial"/>
              <a:buChar char="•"/>
            </a:pPr>
            <a:r>
              <a:rPr b="0" lang="pt-BR" sz="2600" spc="-1" strike="noStrike">
                <a:solidFill>
                  <a:srgbClr val="002060"/>
                </a:solidFill>
                <a:latin typeface="Calibri"/>
              </a:rPr>
              <a:t> </a:t>
            </a:r>
            <a:r>
              <a:rPr b="0" lang="pt-BR" sz="2600" spc="-1" strike="noStrike">
                <a:solidFill>
                  <a:srgbClr val="002060"/>
                </a:solidFill>
                <a:latin typeface="Calibri"/>
              </a:rPr>
              <a:t>COBIT</a:t>
            </a:r>
            <a:endParaRPr b="0" lang="pt-BR" sz="2600" spc="-1" strike="noStrike">
              <a:solidFill>
                <a:srgbClr val="000000"/>
              </a:solidFill>
              <a:latin typeface="Arial"/>
            </a:endParaRPr>
          </a:p>
        </p:txBody>
      </p:sp>
      <p:sp>
        <p:nvSpPr>
          <p:cNvPr id="80" name="Retângulo 4"/>
          <p:cNvSpPr/>
          <p:nvPr/>
        </p:nvSpPr>
        <p:spPr>
          <a:xfrm>
            <a:off x="397440" y="394920"/>
            <a:ext cx="8062200" cy="6991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pt-BR" sz="4000" spc="-1" strike="noStrike">
                <a:solidFill>
                  <a:srgbClr val="292a76"/>
                </a:solidFill>
                <a:latin typeface="Calibri"/>
              </a:rPr>
              <a:t>Títulos</a:t>
            </a:r>
            <a:endParaRPr b="0" lang="pt-BR" sz="4000" spc="-1" strike="noStrike">
              <a:solidFill>
                <a:srgbClr val="000000"/>
              </a:solidFill>
              <a:latin typeface="Arial"/>
            </a:endParaRPr>
          </a:p>
        </p:txBody>
      </p:sp>
      <p:sp>
        <p:nvSpPr>
          <p:cNvPr id="81" name="PlaceHolder 1"/>
          <p:cNvSpPr>
            <a:spLocks noGrp="1"/>
          </p:cNvSpPr>
          <p:nvPr>
            <p:ph type="sldNum" idx="1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CFBE21D-59A0-490A-B036-CA31136DAA94}"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Treinamentos</a:t>
            </a:r>
            <a:endParaRPr b="0" lang="pt-BR" sz="4000" spc="-1" strike="noStrike">
              <a:solidFill>
                <a:srgbClr val="000000"/>
              </a:solidFill>
              <a:latin typeface="Arial"/>
            </a:endParaRPr>
          </a:p>
        </p:txBody>
      </p:sp>
      <p:sp>
        <p:nvSpPr>
          <p:cNvPr id="83" name="CaixaDeTexto 4"/>
          <p:cNvSpPr/>
          <p:nvPr/>
        </p:nvSpPr>
        <p:spPr>
          <a:xfrm>
            <a:off x="3570480" y="1137240"/>
            <a:ext cx="9795600" cy="1832400"/>
          </a:xfrm>
          <a:prstGeom prst="rect">
            <a:avLst/>
          </a:prstGeom>
          <a:noFill/>
          <a:ln w="0">
            <a:noFill/>
          </a:ln>
        </p:spPr>
        <p:style>
          <a:lnRef idx="0"/>
          <a:fillRef idx="0"/>
          <a:effectRef idx="0"/>
          <a:fontRef idx="minor"/>
        </p:style>
        <p:txBody>
          <a:bodyPr numCol="2" spcCol="0" lIns="90000" rIns="90000" tIns="45000" bIns="45000" anchor="t">
            <a:spAutoFit/>
          </a:bodyPr>
          <a:p>
            <a:pPr defTabSz="914400">
              <a:lnSpc>
                <a:spcPct val="100000"/>
              </a:lnSpc>
            </a:pPr>
            <a:endParaRPr b="0" lang="pt-BR" sz="2800" spc="-1" strike="noStrike">
              <a:solidFill>
                <a:srgbClr val="000000"/>
              </a:solidFill>
              <a:latin typeface="Arial"/>
            </a:endParaRPr>
          </a:p>
          <a:p>
            <a:pPr defTabSz="914400">
              <a:lnSpc>
                <a:spcPct val="100000"/>
              </a:lnSpc>
            </a:pPr>
            <a:r>
              <a:rPr b="1" i="1" lang="pt-BR" sz="2800" spc="-1" strike="noStrike">
                <a:solidFill>
                  <a:srgbClr val="002060"/>
                </a:solidFill>
                <a:latin typeface="Calibri"/>
              </a:rPr>
              <a:t>Tarefas do dia a dia de um DBA</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p:txBody>
      </p:sp>
      <p:graphicFrame>
        <p:nvGraphicFramePr>
          <p:cNvPr id="84" name="Tabela 6"/>
          <p:cNvGraphicFramePr/>
          <p:nvPr/>
        </p:nvGraphicFramePr>
        <p:xfrm>
          <a:off x="3923280" y="2170440"/>
          <a:ext cx="4114440" cy="3783600"/>
        </p:xfrm>
        <a:graphic>
          <a:graphicData uri="http://schemas.openxmlformats.org/drawingml/2006/table">
            <a:tbl>
              <a:tblPr/>
              <a:tblGrid>
                <a:gridCol w="2096640"/>
                <a:gridCol w="2017800"/>
              </a:tblGrid>
              <a:tr h="261000">
                <a:tc>
                  <a:txBody>
                    <a:bodyPr anchor="t">
                      <a:noAutofit/>
                    </a:bodyPr>
                    <a:p>
                      <a:pPr algn="ctr" defTabSz="914400">
                        <a:lnSpc>
                          <a:spcPct val="100000"/>
                        </a:lnSpc>
                      </a:pPr>
                      <a:r>
                        <a:rPr b="0" lang="pt-BR" sz="2000" spc="-1" strike="noStrike">
                          <a:solidFill>
                            <a:srgbClr val="ffffff"/>
                          </a:solidFill>
                          <a:latin typeface="Calibri"/>
                        </a:rPr>
                        <a:t>Estado</a:t>
                      </a:r>
                      <a:endParaRPr b="0" lang="pt-BR" sz="2000" spc="-1" strike="noStrike">
                        <a:solidFill>
                          <a:srgbClr val="ffffff"/>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5b9bd5"/>
                    </a:solidFill>
                  </a:tcPr>
                </a:tc>
                <a:tc>
                  <a:txBody>
                    <a:bodyPr anchor="t">
                      <a:noAutofit/>
                    </a:bodyPr>
                    <a:p>
                      <a:pPr algn="ctr" defTabSz="914400">
                        <a:lnSpc>
                          <a:spcPct val="100000"/>
                        </a:lnSpc>
                      </a:pPr>
                      <a:r>
                        <a:rPr b="0" lang="pt-BR" sz="2000" spc="-1" strike="noStrike">
                          <a:solidFill>
                            <a:srgbClr val="ffffff"/>
                          </a:solidFill>
                          <a:latin typeface="Calibri"/>
                        </a:rPr>
                        <a:t>Quantidade</a:t>
                      </a:r>
                      <a:endParaRPr b="0" lang="pt-BR" sz="2000" spc="-1" strike="noStrike">
                        <a:solidFill>
                          <a:srgbClr val="ffffff"/>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5b9bd5"/>
                    </a:solidFill>
                  </a:tcPr>
                </a:tc>
              </a:tr>
              <a:tr h="261000">
                <a:tc>
                  <a:txBody>
                    <a:bodyPr anchor="t">
                      <a:noAutofit/>
                    </a:bodyPr>
                    <a:p>
                      <a:pPr algn="ctr" defTabSz="914400">
                        <a:lnSpc>
                          <a:spcPct val="100000"/>
                        </a:lnSpc>
                      </a:pPr>
                      <a:r>
                        <a:rPr b="0" lang="pt-BR" sz="2000" spc="-1" strike="noStrike">
                          <a:solidFill>
                            <a:srgbClr val="000000"/>
                          </a:solidFill>
                          <a:latin typeface="Calibri"/>
                        </a:rPr>
                        <a:t>Araraquara (SP)</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c>
                  <a:txBody>
                    <a:bodyPr anchor="t">
                      <a:noAutofit/>
                    </a:bodyPr>
                    <a:p>
                      <a:pPr algn="ctr" defTabSz="914400">
                        <a:lnSpc>
                          <a:spcPct val="100000"/>
                        </a:lnSpc>
                      </a:pPr>
                      <a:r>
                        <a:rPr b="0" lang="pt-BR" sz="2000" spc="-1" strike="noStrike">
                          <a:solidFill>
                            <a:srgbClr val="000000"/>
                          </a:solidFill>
                          <a:latin typeface="Calibri"/>
                        </a:rPr>
                        <a:t>1</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r>
              <a:tr h="261000">
                <a:tc>
                  <a:txBody>
                    <a:bodyPr anchor="t">
                      <a:noAutofit/>
                    </a:bodyPr>
                    <a:p>
                      <a:pPr algn="ctr" defTabSz="914400">
                        <a:lnSpc>
                          <a:spcPct val="100000"/>
                        </a:lnSpc>
                      </a:pPr>
                      <a:r>
                        <a:rPr b="0" lang="pt-BR" sz="2000" spc="-1" strike="noStrike">
                          <a:solidFill>
                            <a:srgbClr val="000000"/>
                          </a:solidFill>
                          <a:latin typeface="Calibri"/>
                        </a:rPr>
                        <a:t>São José dos Campos (SP)</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c>
                  <a:txBody>
                    <a:bodyPr anchor="ctr">
                      <a:noAutofit/>
                    </a:bodyPr>
                    <a:p>
                      <a:pPr algn="ctr" defTabSz="914400">
                        <a:lnSpc>
                          <a:spcPct val="100000"/>
                        </a:lnSpc>
                      </a:pPr>
                      <a:r>
                        <a:rPr b="0" lang="pt-BR" sz="2000" spc="-1" strike="noStrike">
                          <a:solidFill>
                            <a:schemeClr val="dk1"/>
                          </a:solidFill>
                          <a:latin typeface="Calibri"/>
                        </a:rPr>
                        <a:t>1</a:t>
                      </a:r>
                      <a:endParaRPr b="0" lang="pt-BR" sz="2000" spc="-1" strike="noStrike">
                        <a:solidFill>
                          <a:srgbClr val="000000"/>
                        </a:solidFill>
                        <a:latin typeface="Arial"/>
                      </a:endParaRPr>
                    </a:p>
                  </a:txBody>
                  <a:tcPr anchor="ctr"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r>
              <a:tr h="261000">
                <a:tc>
                  <a:txBody>
                    <a:bodyPr anchor="t">
                      <a:noAutofit/>
                    </a:bodyPr>
                    <a:p>
                      <a:pPr algn="ctr" defTabSz="914400">
                        <a:lnSpc>
                          <a:spcPct val="100000"/>
                        </a:lnSpc>
                      </a:pPr>
                      <a:r>
                        <a:rPr b="0" lang="pt-BR" sz="2000" spc="-1" strike="noStrike">
                          <a:solidFill>
                            <a:srgbClr val="000000"/>
                          </a:solidFill>
                          <a:latin typeface="Calibri"/>
                        </a:rPr>
                        <a:t>Cachoeiro de Itapemirim (ES)</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c>
                  <a:txBody>
                    <a:bodyPr anchor="ctr">
                      <a:noAutofit/>
                    </a:bodyPr>
                    <a:p>
                      <a:pPr algn="ctr" defTabSz="914400">
                        <a:lnSpc>
                          <a:spcPct val="100000"/>
                        </a:lnSpc>
                      </a:pPr>
                      <a:r>
                        <a:rPr b="0" lang="pt-BR" sz="2000" spc="-1" strike="noStrike">
                          <a:solidFill>
                            <a:srgbClr val="000000"/>
                          </a:solidFill>
                          <a:latin typeface="Calibri"/>
                        </a:rPr>
                        <a:t>1</a:t>
                      </a:r>
                      <a:endParaRPr b="0" lang="pt-BR" sz="2000" spc="-1" strike="noStrike">
                        <a:solidFill>
                          <a:srgbClr val="000000"/>
                        </a:solidFill>
                        <a:latin typeface="Arial"/>
                      </a:endParaRPr>
                    </a:p>
                  </a:txBody>
                  <a:tcPr anchor="ctr"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r>
              <a:tr h="261000">
                <a:tc>
                  <a:txBody>
                    <a:bodyPr anchor="t">
                      <a:noAutofit/>
                    </a:bodyPr>
                    <a:p>
                      <a:pPr algn="ctr" defTabSz="914400">
                        <a:lnSpc>
                          <a:spcPct val="100000"/>
                        </a:lnSpc>
                      </a:pPr>
                      <a:r>
                        <a:rPr b="0" lang="pt-BR" sz="2000" spc="-1" strike="noStrike">
                          <a:solidFill>
                            <a:srgbClr val="000000"/>
                          </a:solidFill>
                          <a:latin typeface="Calibri"/>
                        </a:rPr>
                        <a:t>Muriaé (MG)</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c>
                  <a:txBody>
                    <a:bodyPr anchor="t">
                      <a:noAutofit/>
                    </a:bodyPr>
                    <a:p>
                      <a:pPr algn="ctr" defTabSz="914400">
                        <a:lnSpc>
                          <a:spcPct val="100000"/>
                        </a:lnSpc>
                      </a:pPr>
                      <a:r>
                        <a:rPr b="0" lang="pt-BR" sz="2000" spc="-1" strike="noStrike">
                          <a:solidFill>
                            <a:srgbClr val="000000"/>
                          </a:solidFill>
                          <a:latin typeface="Calibri"/>
                        </a:rPr>
                        <a:t>1</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r>
              <a:tr h="261000">
                <a:tc>
                  <a:txBody>
                    <a:bodyPr anchor="t">
                      <a:noAutofit/>
                    </a:bodyPr>
                    <a:p>
                      <a:pPr algn="ctr" defTabSz="914400">
                        <a:lnSpc>
                          <a:spcPct val="100000"/>
                        </a:lnSpc>
                        <a:tabLst>
                          <a:tab algn="l" pos="0"/>
                        </a:tabLst>
                      </a:pPr>
                      <a:r>
                        <a:rPr b="0" lang="pt-BR" sz="2000" spc="-1" strike="noStrike">
                          <a:solidFill>
                            <a:srgbClr val="000000"/>
                          </a:solidFill>
                          <a:latin typeface="Calibri"/>
                        </a:rPr>
                        <a:t>São Paulo (SP)</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c>
                  <a:txBody>
                    <a:bodyPr anchor="t">
                      <a:noAutofit/>
                    </a:bodyPr>
                    <a:p>
                      <a:pPr algn="ctr" defTabSz="914400">
                        <a:lnSpc>
                          <a:spcPct val="100000"/>
                        </a:lnSpc>
                      </a:pPr>
                      <a:r>
                        <a:rPr b="1" lang="pt-BR" sz="2000" spc="-1" strike="noStrike">
                          <a:solidFill>
                            <a:srgbClr val="000000"/>
                          </a:solidFill>
                          <a:latin typeface="Calibri"/>
                        </a:rPr>
                        <a:t>1</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d1deef"/>
                    </a:solidFill>
                  </a:tcPr>
                </a:tc>
              </a:tr>
              <a:tr h="261000">
                <a:tc>
                  <a:txBody>
                    <a:bodyPr anchor="t">
                      <a:noAutofit/>
                    </a:bodyPr>
                    <a:p>
                      <a:pPr algn="ctr" defTabSz="914400">
                        <a:lnSpc>
                          <a:spcPct val="100000"/>
                        </a:lnSpc>
                        <a:tabLst>
                          <a:tab algn="l" pos="0"/>
                        </a:tabLst>
                      </a:pPr>
                      <a:r>
                        <a:rPr b="1" lang="pt-BR" sz="2000" spc="-1" strike="noStrike">
                          <a:solidFill>
                            <a:srgbClr val="000000"/>
                          </a:solidFill>
                          <a:latin typeface="Calibri"/>
                        </a:rPr>
                        <a:t>ONLINE</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c>
                  <a:txBody>
                    <a:bodyPr anchor="t">
                      <a:noAutofit/>
                    </a:bodyPr>
                    <a:p>
                      <a:pPr algn="ctr" defTabSz="914400">
                        <a:lnSpc>
                          <a:spcPct val="100000"/>
                        </a:lnSpc>
                      </a:pPr>
                      <a:r>
                        <a:rPr b="1" lang="pt-BR" sz="2000" spc="-1" strike="noStrike">
                          <a:solidFill>
                            <a:srgbClr val="000000"/>
                          </a:solidFill>
                          <a:latin typeface="Calibri"/>
                        </a:rPr>
                        <a:t>10</a:t>
                      </a:r>
                      <a:endParaRPr b="0" lang="pt-BR" sz="2000" spc="-1" strike="noStrike">
                        <a:solidFill>
                          <a:srgbClr val="000000"/>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e9eff7"/>
                    </a:solidFill>
                  </a:tcPr>
                </a:tc>
              </a:tr>
              <a:tr h="261000">
                <a:tc>
                  <a:txBody>
                    <a:bodyPr anchor="t">
                      <a:noAutofit/>
                    </a:bodyPr>
                    <a:p>
                      <a:pPr algn="ctr" defTabSz="914400">
                        <a:lnSpc>
                          <a:spcPct val="100000"/>
                        </a:lnSpc>
                        <a:tabLst>
                          <a:tab algn="l" pos="0"/>
                        </a:tabLst>
                      </a:pPr>
                      <a:r>
                        <a:rPr b="1" lang="pt-BR" sz="2000" spc="-1" strike="noStrike">
                          <a:solidFill>
                            <a:schemeClr val="lt1"/>
                          </a:solidFill>
                          <a:latin typeface="Calibri"/>
                        </a:rPr>
                        <a:t>TOTAL</a:t>
                      </a:r>
                      <a:endParaRPr b="0" lang="pt-BR" sz="2000" spc="-1" strike="noStrike">
                        <a:solidFill>
                          <a:srgbClr val="ffffff"/>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0000"/>
                    </a:solidFill>
                  </a:tcPr>
                </a:tc>
                <a:tc>
                  <a:txBody>
                    <a:bodyPr anchor="t">
                      <a:noAutofit/>
                    </a:bodyPr>
                    <a:p>
                      <a:pPr algn="ctr" defTabSz="914400">
                        <a:lnSpc>
                          <a:spcPct val="100000"/>
                        </a:lnSpc>
                      </a:pPr>
                      <a:r>
                        <a:rPr b="1" lang="pt-BR" sz="2000" spc="-1" strike="noStrike">
                          <a:solidFill>
                            <a:schemeClr val="lt1"/>
                          </a:solidFill>
                          <a:latin typeface="Calibri"/>
                        </a:rPr>
                        <a:t>15</a:t>
                      </a:r>
                      <a:endParaRPr b="0" lang="pt-BR" sz="2000" spc="-1" strike="noStrike">
                        <a:solidFill>
                          <a:srgbClr val="ffffff"/>
                        </a:solidFill>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rgbClr val="000000"/>
                    </a:solidFill>
                  </a:tcPr>
                </a:tc>
              </a:tr>
            </a:tbl>
          </a:graphicData>
        </a:graphic>
      </p:graphicFrame>
      <p:sp>
        <p:nvSpPr>
          <p:cNvPr id="85" name="PlaceHolder 1"/>
          <p:cNvSpPr>
            <a:spLocks noGrp="1"/>
          </p:cNvSpPr>
          <p:nvPr>
            <p:ph type="sldNum" idx="1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88DBE05-C30C-41B8-87B9-EAE3D417DE86}" type="slidenum">
              <a:rPr b="1" lang="pt-BR" sz="1400" spc="-1" strike="noStrike">
                <a:solidFill>
                  <a:schemeClr val="lt1"/>
                </a:solidFill>
                <a:latin typeface="Calibri"/>
              </a:rPr>
              <a:t>11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87"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Alunos por Região</a:t>
            </a:r>
            <a:endParaRPr b="0" lang="pt-BR" sz="4000" spc="-1" strike="noStrike">
              <a:solidFill>
                <a:srgbClr val="000000"/>
              </a:solidFill>
              <a:latin typeface="Arial"/>
            </a:endParaRPr>
          </a:p>
        </p:txBody>
      </p:sp>
      <p:sp>
        <p:nvSpPr>
          <p:cNvPr id="88" name="Retângulo 1"/>
          <p:cNvSpPr/>
          <p:nvPr/>
        </p:nvSpPr>
        <p:spPr>
          <a:xfrm>
            <a:off x="1642320" y="1719360"/>
            <a:ext cx="6095520" cy="42044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pt-BR" sz="1800" spc="-1" strike="noStrike">
                <a:solidFill>
                  <a:schemeClr val="dk1"/>
                </a:solidFill>
                <a:latin typeface="Calibri"/>
              </a:rPr>
              <a:t>São Paulo – 82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Minas Gerais – 23</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Espírito Santo – 22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Rio de Janeiro – 7</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Brasilia/Goias – 7</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Bahia – 4</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Santa Catarina – 3</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Paraná - 3</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Ceará – 3</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Rondônia - 2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Rio Grande do Sul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Mato Grosso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Amazonas – 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Portugal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Canada - 1</a:t>
            </a:r>
            <a:endParaRPr b="0" lang="pt-BR" sz="1800" spc="-1" strike="noStrike">
              <a:solidFill>
                <a:srgbClr val="000000"/>
              </a:solidFill>
              <a:latin typeface="Arial"/>
            </a:endParaRPr>
          </a:p>
        </p:txBody>
      </p:sp>
      <p:sp>
        <p:nvSpPr>
          <p:cNvPr id="89" name="Retângulo 6"/>
          <p:cNvSpPr/>
          <p:nvPr/>
        </p:nvSpPr>
        <p:spPr>
          <a:xfrm>
            <a:off x="1400760" y="5912640"/>
            <a:ext cx="3620880" cy="5468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pt-BR" sz="3000" spc="-1" strike="noStrike">
                <a:solidFill>
                  <a:srgbClr val="008000"/>
                </a:solidFill>
                <a:latin typeface="Calibri"/>
              </a:rPr>
              <a:t>TOTAL: 162 Alunos</a:t>
            </a:r>
            <a:endParaRPr b="0" lang="pt-BR" sz="3000" spc="-1" strike="noStrike">
              <a:solidFill>
                <a:srgbClr val="000000"/>
              </a:solidFill>
              <a:latin typeface="Arial"/>
            </a:endParaRPr>
          </a:p>
        </p:txBody>
      </p:sp>
      <p:pic>
        <p:nvPicPr>
          <p:cNvPr id="90" name="Imagem 2" descr=""/>
          <p:cNvPicPr/>
          <p:nvPr/>
        </p:nvPicPr>
        <p:blipFill>
          <a:blip r:embed="rId1"/>
          <a:stretch/>
        </p:blipFill>
        <p:spPr>
          <a:xfrm>
            <a:off x="5370120" y="1719360"/>
            <a:ext cx="6447600" cy="4536360"/>
          </a:xfrm>
          <a:prstGeom prst="rect">
            <a:avLst/>
          </a:prstGeom>
          <a:ln w="0">
            <a:noFill/>
          </a:ln>
        </p:spPr>
      </p:pic>
      <p:sp>
        <p:nvSpPr>
          <p:cNvPr id="91" name="PlaceHolder 1"/>
          <p:cNvSpPr>
            <a:spLocks noGrp="1"/>
          </p:cNvSpPr>
          <p:nvPr>
            <p:ph type="sldNum" idx="1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FDB4F14-92D8-4C04-9A77-15D8D172A5EF}" type="slidenum">
              <a:rPr b="1" lang="pt-BR" sz="1400" spc="-1" strike="noStrike">
                <a:solidFill>
                  <a:schemeClr val="lt1"/>
                </a:solidFill>
                <a:latin typeface="Calibri"/>
              </a:rPr>
              <a:t>12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93"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Clientes Atendidos</a:t>
            </a:r>
            <a:endParaRPr b="0" lang="pt-BR" sz="4000" spc="-1" strike="noStrike">
              <a:solidFill>
                <a:srgbClr val="000000"/>
              </a:solidFill>
              <a:latin typeface="Arial"/>
            </a:endParaRPr>
          </a:p>
        </p:txBody>
      </p:sp>
      <p:sp>
        <p:nvSpPr>
          <p:cNvPr id="94" name="Retângulo 1"/>
          <p:cNvSpPr/>
          <p:nvPr/>
        </p:nvSpPr>
        <p:spPr>
          <a:xfrm>
            <a:off x="1183680" y="1451520"/>
            <a:ext cx="6095520" cy="42044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pt-BR" sz="1800" spc="-1" strike="noStrike">
                <a:solidFill>
                  <a:schemeClr val="dk1"/>
                </a:solidFill>
                <a:latin typeface="Calibri"/>
              </a:rPr>
              <a:t>São Paulo – 57</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Espírito Santo – 21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Rio de Janeiro – 12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Santa Catarina – 5</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Rio Grande do Sul – 4</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Minas Gerais – 4</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Goias – 4</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Mato Grosso – 3</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Paraná – 2</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Pernambuco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Ceará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Bahia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Pará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1800" spc="-1" strike="noStrike">
                <a:solidFill>
                  <a:schemeClr val="dk1"/>
                </a:solidFill>
                <a:latin typeface="Calibri"/>
              </a:rPr>
              <a:t>Paraíba – 1</a:t>
            </a: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1" lang="pt-BR" sz="1800" spc="-1" strike="noStrike">
                <a:solidFill>
                  <a:schemeClr val="dk1"/>
                </a:solidFill>
                <a:latin typeface="Calibri"/>
              </a:rPr>
              <a:t>Chile – 1</a:t>
            </a:r>
            <a:endParaRPr b="0" lang="pt-BR" sz="1800" spc="-1" strike="noStrike">
              <a:solidFill>
                <a:srgbClr val="000000"/>
              </a:solidFill>
              <a:latin typeface="Arial"/>
            </a:endParaRPr>
          </a:p>
        </p:txBody>
      </p:sp>
      <p:sp>
        <p:nvSpPr>
          <p:cNvPr id="95" name="Retângulo 6"/>
          <p:cNvSpPr/>
          <p:nvPr/>
        </p:nvSpPr>
        <p:spPr>
          <a:xfrm>
            <a:off x="930600" y="5859000"/>
            <a:ext cx="3800520" cy="5468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pt-BR" sz="3000" spc="-1" strike="noStrike">
                <a:solidFill>
                  <a:srgbClr val="008000"/>
                </a:solidFill>
                <a:latin typeface="Calibri"/>
              </a:rPr>
              <a:t>TOTAL: 118 clientes</a:t>
            </a:r>
            <a:endParaRPr b="0" lang="pt-BR" sz="3000" spc="-1" strike="noStrike">
              <a:solidFill>
                <a:srgbClr val="000000"/>
              </a:solidFill>
              <a:latin typeface="Arial"/>
            </a:endParaRPr>
          </a:p>
        </p:txBody>
      </p:sp>
      <p:pic>
        <p:nvPicPr>
          <p:cNvPr id="96" name="Imagem 2" descr=""/>
          <p:cNvPicPr/>
          <p:nvPr/>
        </p:nvPicPr>
        <p:blipFill>
          <a:blip r:embed="rId1"/>
          <a:stretch/>
        </p:blipFill>
        <p:spPr>
          <a:xfrm>
            <a:off x="4601880" y="1362960"/>
            <a:ext cx="6730920" cy="4690080"/>
          </a:xfrm>
          <a:prstGeom prst="rect">
            <a:avLst/>
          </a:prstGeom>
          <a:ln w="0">
            <a:noFill/>
          </a:ln>
        </p:spPr>
      </p:pic>
      <p:sp>
        <p:nvSpPr>
          <p:cNvPr id="97" name="PlaceHolder 1"/>
          <p:cNvSpPr>
            <a:spLocks noGrp="1"/>
          </p:cNvSpPr>
          <p:nvPr>
            <p:ph type="sldNum" idx="1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728B8FF-A128-4BD3-BE1C-CB6982643F73}" type="slidenum">
              <a:rPr b="1" lang="pt-BR" sz="1400" spc="-1" strike="noStrike">
                <a:solidFill>
                  <a:schemeClr val="lt1"/>
                </a:solidFill>
                <a:latin typeface="Calibri"/>
              </a:rPr>
              <a:t>13</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Blog Fabrício Lima</a:t>
            </a:r>
            <a:endParaRPr b="0" lang="pt-BR" sz="4000" spc="-1" strike="noStrike">
              <a:solidFill>
                <a:srgbClr val="000000"/>
              </a:solidFill>
              <a:latin typeface="Arial"/>
            </a:endParaRPr>
          </a:p>
        </p:txBody>
      </p:sp>
      <p:sp>
        <p:nvSpPr>
          <p:cNvPr id="99" name="CaixaDeTexto 6"/>
          <p:cNvSpPr/>
          <p:nvPr/>
        </p:nvSpPr>
        <p:spPr>
          <a:xfrm>
            <a:off x="266760" y="1319760"/>
            <a:ext cx="4266720" cy="468144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u="sng">
                <a:solidFill>
                  <a:srgbClr val="0563c1"/>
                </a:solidFill>
                <a:uFillTx/>
                <a:latin typeface="Calibri"/>
                <a:hlinkClick r:id="rId1"/>
              </a:rPr>
              <a:t>http://www.fabriciolima.net/blog/</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Casos do Dia a Dia</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Treinamentos</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Eventos </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Dicas</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Scripts </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1" lang="pt-BR" sz="2200" spc="-1" strike="noStrike">
                <a:solidFill>
                  <a:srgbClr val="002060"/>
                </a:solidFill>
                <a:latin typeface="Calibri"/>
              </a:rPr>
              <a:t>Siga para ficar sempre por dentro das Novidades!</a:t>
            </a:r>
            <a:endParaRPr b="0" lang="pt-BR" sz="2200" spc="-1" strike="noStrike">
              <a:solidFill>
                <a:srgbClr val="000000"/>
              </a:solidFill>
              <a:latin typeface="Arial"/>
            </a:endParaRPr>
          </a:p>
        </p:txBody>
      </p:sp>
      <p:pic>
        <p:nvPicPr>
          <p:cNvPr id="100" name="Imagem 1" descr=""/>
          <p:cNvPicPr/>
          <p:nvPr/>
        </p:nvPicPr>
        <p:blipFill>
          <a:blip r:embed="rId2"/>
          <a:stretch/>
        </p:blipFill>
        <p:spPr>
          <a:xfrm>
            <a:off x="4738680" y="1719360"/>
            <a:ext cx="7458840" cy="4601520"/>
          </a:xfrm>
          <a:prstGeom prst="rect">
            <a:avLst/>
          </a:prstGeom>
          <a:ln w="0">
            <a:noFill/>
          </a:ln>
        </p:spPr>
      </p:pic>
      <p:sp>
        <p:nvSpPr>
          <p:cNvPr id="101" name="PlaceHolder 1"/>
          <p:cNvSpPr>
            <a:spLocks noGrp="1"/>
          </p:cNvSpPr>
          <p:nvPr>
            <p:ph type="sldNum" idx="2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88EC431-F3B3-4B15-9DF6-B8014B3969EF}" type="slidenum">
              <a:rPr b="1" lang="pt-BR" sz="1400" spc="-1" strike="noStrike">
                <a:solidFill>
                  <a:schemeClr val="lt1"/>
                </a:solidFill>
                <a:latin typeface="Calibri"/>
              </a:rPr>
              <a:t>14</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Página YouTube</a:t>
            </a:r>
            <a:endParaRPr b="0" lang="pt-BR" sz="4000" spc="-1" strike="noStrike">
              <a:solidFill>
                <a:srgbClr val="000000"/>
              </a:solidFill>
              <a:latin typeface="Arial"/>
            </a:endParaRPr>
          </a:p>
        </p:txBody>
      </p:sp>
      <p:sp>
        <p:nvSpPr>
          <p:cNvPr id="103" name="CaixaDeTexto 6"/>
          <p:cNvSpPr/>
          <p:nvPr/>
        </p:nvSpPr>
        <p:spPr>
          <a:xfrm>
            <a:off x="266760" y="1319760"/>
            <a:ext cx="3756240" cy="310500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Vídeos sobre vários assuntos:</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Tuning </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Memória</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Backup</a:t>
            </a:r>
            <a:endParaRPr b="0" lang="pt-BR" sz="2200" spc="-1" strike="noStrike">
              <a:solidFill>
                <a:srgbClr val="000000"/>
              </a:solidFill>
              <a:latin typeface="Arial"/>
            </a:endParaRPr>
          </a:p>
          <a:p>
            <a:pPr indent="-216000" defTabSz="914400">
              <a:lnSpc>
                <a:spcPct val="150000"/>
              </a:lnSpc>
              <a:buClr>
                <a:srgbClr val="002060"/>
              </a:buClr>
              <a:buFont typeface="Arial"/>
              <a:buChar char="•"/>
            </a:pPr>
            <a:r>
              <a:rPr b="0" lang="pt-BR" sz="2200" spc="-1" strike="noStrike">
                <a:solidFill>
                  <a:srgbClr val="002060"/>
                </a:solidFill>
                <a:latin typeface="Calibri"/>
              </a:rPr>
              <a:t> </a:t>
            </a:r>
            <a:r>
              <a:rPr b="0" lang="pt-BR" sz="2200" spc="-1" strike="noStrike">
                <a:solidFill>
                  <a:srgbClr val="002060"/>
                </a:solidFill>
                <a:latin typeface="Calibri"/>
              </a:rPr>
              <a:t>Blogs</a:t>
            </a:r>
            <a:endParaRPr b="0" lang="pt-BR" sz="2200" spc="-1" strike="noStrike">
              <a:solidFill>
                <a:srgbClr val="000000"/>
              </a:solidFill>
              <a:latin typeface="Arial"/>
            </a:endParaRPr>
          </a:p>
        </p:txBody>
      </p:sp>
      <p:pic>
        <p:nvPicPr>
          <p:cNvPr id="104" name="Imagem 2" descr=""/>
          <p:cNvPicPr/>
          <p:nvPr/>
        </p:nvPicPr>
        <p:blipFill>
          <a:blip r:embed="rId1"/>
          <a:stretch/>
        </p:blipFill>
        <p:spPr>
          <a:xfrm>
            <a:off x="4321800" y="1443960"/>
            <a:ext cx="7777080" cy="4649040"/>
          </a:xfrm>
          <a:prstGeom prst="rect">
            <a:avLst/>
          </a:prstGeom>
          <a:ln w="0">
            <a:noFill/>
          </a:ln>
        </p:spPr>
      </p:pic>
      <p:sp>
        <p:nvSpPr>
          <p:cNvPr id="105" name="CaixaDeTexto 4"/>
          <p:cNvSpPr/>
          <p:nvPr/>
        </p:nvSpPr>
        <p:spPr>
          <a:xfrm>
            <a:off x="2083680" y="6093000"/>
            <a:ext cx="8336160" cy="400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pt-BR" sz="1800" spc="-1" strike="noStrike">
                <a:solidFill>
                  <a:schemeClr val="dk1"/>
                </a:solidFill>
                <a:latin typeface="Calibri"/>
              </a:rPr>
              <a:t>LINK: </a:t>
            </a:r>
            <a:r>
              <a:rPr b="0" lang="pt-BR" sz="1800" spc="-1" strike="noStrike" u="sng">
                <a:solidFill>
                  <a:srgbClr val="0563c1"/>
                </a:solidFill>
                <a:uFillTx/>
                <a:latin typeface="Calibri"/>
                <a:hlinkClick r:id="rId2"/>
              </a:rPr>
              <a:t>https://www.youtube.com/channel/UCeBRAO_LLrUdSrOXIywjzRACaso</a:t>
            </a:r>
            <a:endParaRPr b="0" lang="pt-BR" sz="1800" spc="-1" strike="noStrike">
              <a:solidFill>
                <a:srgbClr val="000000"/>
              </a:solidFill>
              <a:latin typeface="Arial"/>
            </a:endParaRPr>
          </a:p>
        </p:txBody>
      </p:sp>
      <p:sp>
        <p:nvSpPr>
          <p:cNvPr id="106" name="PlaceHolder 1"/>
          <p:cNvSpPr>
            <a:spLocks noGrp="1"/>
          </p:cNvSpPr>
          <p:nvPr>
            <p:ph type="sldNum" idx="2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0185F01-390C-447D-97C3-7B884843D49F}" type="slidenum">
              <a:rPr b="1" lang="pt-BR" sz="1400" spc="-1" strike="noStrike">
                <a:solidFill>
                  <a:schemeClr val="lt1"/>
                </a:solidFill>
                <a:latin typeface="Calibri"/>
              </a:rPr>
              <a:t>15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08" name="CaixaDeTexto 7"/>
          <p:cNvSpPr/>
          <p:nvPr/>
        </p:nvSpPr>
        <p:spPr>
          <a:xfrm>
            <a:off x="924840" y="1137240"/>
            <a:ext cx="11266560" cy="721764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1" i="1" lang="pt-BR" sz="2600" spc="-1" strike="noStrike" u="sng">
                <a:solidFill>
                  <a:srgbClr val="002060"/>
                </a:solidFill>
                <a:uFillTx/>
                <a:latin typeface="Calibri"/>
              </a:rPr>
              <a:t>Modulo 01:</a:t>
            </a:r>
            <a:r>
              <a:rPr b="1" i="1" lang="pt-BR" sz="2600" spc="-1" strike="noStrike">
                <a:solidFill>
                  <a:srgbClr val="002060"/>
                </a:solidFill>
                <a:latin typeface="Calibri"/>
              </a:rPr>
              <a:t> </a:t>
            </a:r>
            <a:r>
              <a:rPr b="1" lang="pt-BR" sz="2600" spc="-1" strike="noStrike">
                <a:solidFill>
                  <a:srgbClr val="002060"/>
                </a:solidFill>
                <a:latin typeface="Calibri"/>
              </a:rPr>
              <a:t>Instalação e configuração do SQL Server (parte em vídeo)</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02:</a:t>
            </a:r>
            <a:r>
              <a:rPr b="1" i="1" lang="en-US" sz="2600" spc="-1" strike="noStrike">
                <a:solidFill>
                  <a:srgbClr val="002060"/>
                </a:solidFill>
                <a:latin typeface="Calibri"/>
              </a:rPr>
              <a:t> </a:t>
            </a:r>
            <a:r>
              <a:rPr b="1" lang="en-US" sz="2600" spc="-1" strike="noStrike">
                <a:solidFill>
                  <a:srgbClr val="002060"/>
                </a:solidFill>
                <a:latin typeface="Calibri"/>
              </a:rPr>
              <a:t>Gerenciamento de Acessos no SQL Server (vídeo)</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03:</a:t>
            </a:r>
            <a:r>
              <a:rPr b="1" i="1" lang="en-US" sz="2600" spc="-1" strike="noStrike">
                <a:solidFill>
                  <a:srgbClr val="002060"/>
                </a:solidFill>
                <a:latin typeface="Calibri"/>
              </a:rPr>
              <a:t> </a:t>
            </a:r>
            <a:r>
              <a:rPr b="1" lang="en-US" sz="2600" spc="-1" strike="noStrike">
                <a:solidFill>
                  <a:srgbClr val="002060"/>
                </a:solidFill>
                <a:latin typeface="Calibri"/>
              </a:rPr>
              <a:t>Diversas Tarefas do Dia a Dia </a:t>
            </a:r>
            <a:r>
              <a:rPr b="1" lang="pt-BR" sz="2600" spc="-1" strike="noStrike">
                <a:solidFill>
                  <a:srgbClr val="002060"/>
                </a:solidFill>
                <a:latin typeface="Calibri"/>
              </a:rPr>
              <a:t>(parte em vídeo)</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04:</a:t>
            </a:r>
            <a:r>
              <a:rPr b="1" i="1" lang="en-US" sz="2600" spc="-1" strike="noStrike">
                <a:solidFill>
                  <a:srgbClr val="002060"/>
                </a:solidFill>
                <a:latin typeface="Calibri"/>
              </a:rPr>
              <a:t> </a:t>
            </a:r>
            <a:r>
              <a:rPr b="1" lang="en-US" sz="2600" spc="-1" strike="noStrike">
                <a:solidFill>
                  <a:srgbClr val="002060"/>
                </a:solidFill>
                <a:latin typeface="Calibri"/>
              </a:rPr>
              <a:t>Backup e Restore</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05:</a:t>
            </a:r>
            <a:r>
              <a:rPr b="1" i="1" lang="en-US" sz="2600" spc="-1" strike="noStrike">
                <a:solidFill>
                  <a:srgbClr val="002060"/>
                </a:solidFill>
                <a:latin typeface="Calibri"/>
              </a:rPr>
              <a:t> </a:t>
            </a:r>
            <a:r>
              <a:rPr b="1" lang="en-US" sz="2600" spc="-1" strike="noStrike">
                <a:solidFill>
                  <a:srgbClr val="002060"/>
                </a:solidFill>
                <a:latin typeface="Calibri"/>
              </a:rPr>
              <a:t>SQL Agent (vídeo)</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06:</a:t>
            </a:r>
            <a:r>
              <a:rPr b="1" i="1" lang="en-US" sz="2600" spc="-1" strike="noStrike">
                <a:solidFill>
                  <a:srgbClr val="002060"/>
                </a:solidFill>
                <a:latin typeface="Calibri"/>
              </a:rPr>
              <a:t> </a:t>
            </a:r>
            <a:r>
              <a:rPr b="1" lang="en-US" sz="2600" spc="-1" strike="noStrike">
                <a:solidFill>
                  <a:srgbClr val="002060"/>
                </a:solidFill>
                <a:latin typeface="Calibri"/>
              </a:rPr>
              <a:t>Tuning </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07:</a:t>
            </a:r>
            <a:r>
              <a:rPr b="1" i="1" lang="en-US" sz="2600" spc="-1" strike="noStrike">
                <a:solidFill>
                  <a:srgbClr val="002060"/>
                </a:solidFill>
                <a:latin typeface="Calibri"/>
              </a:rPr>
              <a:t> </a:t>
            </a:r>
            <a:r>
              <a:rPr b="1" lang="en-US" sz="2600" spc="-1" strike="noStrike">
                <a:solidFill>
                  <a:srgbClr val="002060"/>
                </a:solidFill>
                <a:latin typeface="Calibri"/>
              </a:rPr>
              <a:t>Criação de Alertas</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08:</a:t>
            </a:r>
            <a:r>
              <a:rPr b="1" i="1" lang="en-US" sz="2600" spc="-1" strike="noStrike">
                <a:solidFill>
                  <a:srgbClr val="002060"/>
                </a:solidFill>
                <a:latin typeface="Calibri"/>
              </a:rPr>
              <a:t> </a:t>
            </a:r>
            <a:r>
              <a:rPr b="1" lang="en-US" sz="2600" spc="-1" strike="noStrike">
                <a:solidFill>
                  <a:srgbClr val="002060"/>
                </a:solidFill>
                <a:latin typeface="Calibri"/>
              </a:rPr>
              <a:t>Overview das soluções de DR mais utilizadas nas empresas</a:t>
            </a:r>
            <a:endParaRPr b="0" lang="pt-BR" sz="2600" spc="-1" strike="noStrike">
              <a:solidFill>
                <a:srgbClr val="000000"/>
              </a:solidFill>
              <a:latin typeface="Arial"/>
            </a:endParaRPr>
          </a:p>
          <a:p>
            <a:pPr defTabSz="914400">
              <a:lnSpc>
                <a:spcPct val="150000"/>
              </a:lnSpc>
            </a:pPr>
            <a:r>
              <a:rPr b="1" i="1" lang="en-US" sz="2600" spc="-1" strike="noStrike" u="sng">
                <a:solidFill>
                  <a:srgbClr val="002060"/>
                </a:solidFill>
                <a:uFillTx/>
                <a:latin typeface="Calibri"/>
              </a:rPr>
              <a:t>Modulo 09:</a:t>
            </a:r>
            <a:r>
              <a:rPr b="1" i="1" lang="en-US" sz="2600" spc="-1" strike="noStrike">
                <a:solidFill>
                  <a:srgbClr val="002060"/>
                </a:solidFill>
                <a:latin typeface="Calibri"/>
              </a:rPr>
              <a:t> </a:t>
            </a:r>
            <a:r>
              <a:rPr b="1" lang="en-US" sz="2600" spc="-1" strike="noStrike">
                <a:solidFill>
                  <a:srgbClr val="002060"/>
                </a:solidFill>
                <a:latin typeface="Calibri"/>
              </a:rPr>
              <a:t>SQLAzure</a:t>
            </a:r>
            <a:endParaRPr b="0" lang="pt-BR" sz="2600" spc="-1" strike="noStrike">
              <a:solidFill>
                <a:srgbClr val="000000"/>
              </a:solidFill>
              <a:latin typeface="Arial"/>
            </a:endParaRPr>
          </a:p>
          <a:p>
            <a:pPr defTabSz="914400">
              <a:lnSpc>
                <a:spcPct val="150000"/>
              </a:lnSpc>
            </a:pPr>
            <a:endParaRPr b="0" lang="pt-BR" sz="2600" spc="-1" strike="noStrike">
              <a:solidFill>
                <a:srgbClr val="000000"/>
              </a:solidFill>
              <a:latin typeface="Arial"/>
            </a:endParaRPr>
          </a:p>
        </p:txBody>
      </p:sp>
      <p:sp>
        <p:nvSpPr>
          <p:cNvPr id="109"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Apresentação do Curso</a:t>
            </a:r>
            <a:endParaRPr b="0" lang="pt-BR" sz="4000" spc="-1" strike="noStrike">
              <a:solidFill>
                <a:srgbClr val="000000"/>
              </a:solidFill>
              <a:latin typeface="Arial"/>
            </a:endParaRPr>
          </a:p>
        </p:txBody>
      </p:sp>
      <p:sp>
        <p:nvSpPr>
          <p:cNvPr id="110" name="PlaceHolder 1"/>
          <p:cNvSpPr>
            <a:spLocks noGrp="1"/>
          </p:cNvSpPr>
          <p:nvPr>
            <p:ph type="sldNum" idx="2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6D6FCD6-8BDB-4152-883A-C3B073785A00}" type="slidenum">
              <a:rPr b="1" lang="pt-BR" sz="1400" spc="-1" strike="noStrike">
                <a:solidFill>
                  <a:schemeClr val="lt1"/>
                </a:solidFill>
                <a:latin typeface="Calibri"/>
              </a:rPr>
              <a:t>16</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48" dur="indefinite" restart="never" nodeType="tmRoot">
          <p:childTnLst>
            <p:seq>
              <p:cTn id="149" dur="indefinite" nodeType="mainSeq">
                <p:childTnLst>
                  <p:par>
                    <p:cTn id="150" fill="hold">
                      <p:stCondLst>
                        <p:cond delay="indefinite"/>
                      </p:stCondLst>
                      <p:childTnLst>
                        <p:par>
                          <p:cTn id="151" fill="hold">
                            <p:stCondLst>
                              <p:cond delay="0"/>
                            </p:stCondLst>
                            <p:childTnLst>
                              <p:par>
                                <p:cTn id="152" nodeType="clickEffect" fill="hold" presetClass="entr" presetID="1">
                                  <p:stCondLst>
                                    <p:cond delay="0"/>
                                  </p:stCondLst>
                                  <p:childTnLst>
                                    <p:set>
                                      <p:cBhvr>
                                        <p:cTn id="153"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108">
                                            <p:txEl>
                                              <p:pRg st="1" end="1"/>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
                                  <p:stCondLst>
                                    <p:cond delay="0"/>
                                  </p:stCondLst>
                                  <p:childTnLst>
                                    <p:set>
                                      <p:cBhvr>
                                        <p:cTn id="161"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108">
                                            <p:txEl>
                                              <p:pRg st="3" end="3"/>
                                            </p:txEl>
                                          </p:spTgt>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1">
                                  <p:stCondLst>
                                    <p:cond delay="0"/>
                                  </p:stCondLst>
                                  <p:childTnLst>
                                    <p:set>
                                      <p:cBhvr>
                                        <p:cTn id="169" dur="1" fill="hold">
                                          <p:stCondLst>
                                            <p:cond delay="0"/>
                                          </p:stCondLst>
                                        </p:cTn>
                                        <p:tgtEl>
                                          <p:spTgt spid="108">
                                            <p:txEl>
                                              <p:pRg st="4" end="4"/>
                                            </p:txEl>
                                          </p:spTgt>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1">
                                  <p:stCondLst>
                                    <p:cond delay="0"/>
                                  </p:stCondLst>
                                  <p:childTnLst>
                                    <p:set>
                                      <p:cBhvr>
                                        <p:cTn id="173" dur="1" fill="hold">
                                          <p:stCondLst>
                                            <p:cond delay="0"/>
                                          </p:stCondLst>
                                        </p:cTn>
                                        <p:tgtEl>
                                          <p:spTgt spid="108">
                                            <p:txEl>
                                              <p:pRg st="5" end="5"/>
                                            </p:txEl>
                                          </p:spTgt>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nodeType="clickEffect" fill="hold" presetClass="entr" presetID="1">
                                  <p:stCondLst>
                                    <p:cond delay="0"/>
                                  </p:stCondLst>
                                  <p:childTnLst>
                                    <p:set>
                                      <p:cBhvr>
                                        <p:cTn id="177" dur="1" fill="hold">
                                          <p:stCondLst>
                                            <p:cond delay="0"/>
                                          </p:stCondLst>
                                        </p:cTn>
                                        <p:tgtEl>
                                          <p:spTgt spid="108">
                                            <p:txEl>
                                              <p:pRg st="6" end="6"/>
                                            </p:txEl>
                                          </p:spTgt>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
                                  <p:stCondLst>
                                    <p:cond delay="0"/>
                                  </p:stCondLst>
                                  <p:childTnLst>
                                    <p:set>
                                      <p:cBhvr>
                                        <p:cTn id="181" dur="1" fill="hold">
                                          <p:stCondLst>
                                            <p:cond delay="0"/>
                                          </p:stCondLst>
                                        </p:cTn>
                                        <p:tgtEl>
                                          <p:spTgt spid="108">
                                            <p:txEl>
                                              <p:pRg st="7" end="7"/>
                                            </p:txEl>
                                          </p:spTgt>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nodeType="clickEffect" fill="hold" presetClass="entr" presetID="1">
                                  <p:stCondLst>
                                    <p:cond delay="0"/>
                                  </p:stCondLst>
                                  <p:childTnLst>
                                    <p:set>
                                      <p:cBhvr>
                                        <p:cTn id="185" dur="1" fill="hold">
                                          <p:stCondLst>
                                            <p:cond delay="0"/>
                                          </p:stCondLst>
                                        </p:cTn>
                                        <p:tgtEl>
                                          <p:spTgt spid="108">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ítulo 1"/>
          <p:cNvSpPr/>
          <p:nvPr/>
        </p:nvSpPr>
        <p:spPr>
          <a:xfrm>
            <a:off x="0" y="2817000"/>
            <a:ext cx="12191760" cy="79272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pt-BR" sz="4600" spc="-1" strike="noStrike">
                <a:solidFill>
                  <a:schemeClr val="lt1"/>
                </a:solidFill>
                <a:latin typeface="Calibri Light"/>
              </a:rPr>
              <a:t>Instalação e Configuração do SQL Server</a:t>
            </a:r>
            <a:endParaRPr b="0" lang="pt-BR" sz="4600" spc="-1" strike="noStrike">
              <a:solidFill>
                <a:srgbClr val="000000"/>
              </a:solidFill>
              <a:latin typeface="Arial"/>
            </a:endParaRPr>
          </a:p>
        </p:txBody>
      </p:sp>
      <p:sp>
        <p:nvSpPr>
          <p:cNvPr id="112" name="Título 1"/>
          <p:cNvSpPr/>
          <p:nvPr/>
        </p:nvSpPr>
        <p:spPr>
          <a:xfrm>
            <a:off x="0" y="1603440"/>
            <a:ext cx="12191760" cy="93600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pt-BR" sz="5400" spc="-1" strike="noStrike">
                <a:solidFill>
                  <a:srgbClr val="292a76"/>
                </a:solidFill>
                <a:latin typeface="Calibri Light"/>
              </a:rPr>
              <a:t>Tarefas do dia a dia de um DBA</a:t>
            </a:r>
            <a:endParaRPr b="0" lang="pt-BR"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14"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Instalação do SQL Server</a:t>
            </a:r>
            <a:endParaRPr b="0" lang="pt-BR" sz="4000" spc="-1" strike="noStrike">
              <a:solidFill>
                <a:srgbClr val="000000"/>
              </a:solidFill>
              <a:latin typeface="Arial"/>
            </a:endParaRPr>
          </a:p>
        </p:txBody>
      </p:sp>
      <p:sp>
        <p:nvSpPr>
          <p:cNvPr id="115" name="Retângulo 5"/>
          <p:cNvSpPr/>
          <p:nvPr/>
        </p:nvSpPr>
        <p:spPr>
          <a:xfrm>
            <a:off x="3975480" y="1360440"/>
            <a:ext cx="7612920" cy="325980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buClr>
                <a:srgbClr val="292a76"/>
              </a:buClr>
              <a:buFont typeface="Arial"/>
              <a:buChar char="•"/>
            </a:pPr>
            <a:r>
              <a:rPr b="0" lang="pt-BR" sz="2800" spc="-1" strike="noStrike">
                <a:solidFill>
                  <a:srgbClr val="292a76"/>
                </a:solidFill>
                <a:latin typeface="Calibri"/>
              </a:rPr>
              <a:t>DBA acomodado diz:</a:t>
            </a:r>
            <a:endParaRPr b="0" lang="pt-BR" sz="2800" spc="-1" strike="noStrike">
              <a:solidFill>
                <a:srgbClr val="000000"/>
              </a:solidFill>
              <a:latin typeface="Arial"/>
            </a:endParaRPr>
          </a:p>
          <a:p>
            <a:pPr lvl="1" marL="800280" indent="-343080" defTabSz="914400">
              <a:lnSpc>
                <a:spcPct val="150000"/>
              </a:lnSpc>
              <a:buClr>
                <a:srgbClr val="292a76"/>
              </a:buClr>
              <a:buFont typeface="Arial"/>
              <a:buChar char="•"/>
            </a:pPr>
            <a:r>
              <a:rPr b="0" lang="pt-BR" sz="2400" spc="-1" strike="noStrike">
                <a:solidFill>
                  <a:srgbClr val="292a76"/>
                </a:solidFill>
                <a:latin typeface="Calibri"/>
              </a:rPr>
              <a:t>“</a:t>
            </a:r>
            <a:r>
              <a:rPr b="0" lang="pt-BR" sz="2400" spc="-1" strike="noStrike">
                <a:solidFill>
                  <a:srgbClr val="292a76"/>
                </a:solidFill>
                <a:latin typeface="Calibri"/>
              </a:rPr>
              <a:t>Essa parte é fácil. Pode pular para o próximo tema”</a:t>
            </a:r>
            <a:endParaRPr b="0" lang="pt-BR" sz="2400" spc="-1" strike="noStrike">
              <a:solidFill>
                <a:srgbClr val="000000"/>
              </a:solidFill>
              <a:latin typeface="Arial"/>
            </a:endParaRPr>
          </a:p>
          <a:p>
            <a:pPr lvl="1" marL="800280" indent="-343080" defTabSz="914400">
              <a:lnSpc>
                <a:spcPct val="150000"/>
              </a:lnSpc>
              <a:buClr>
                <a:srgbClr val="292a76"/>
              </a:buClr>
              <a:buFont typeface="Arial"/>
              <a:buChar char="•"/>
            </a:pPr>
            <a:r>
              <a:rPr b="0" lang="pt-BR" sz="2400" spc="-1" strike="noStrike">
                <a:solidFill>
                  <a:srgbClr val="292a76"/>
                </a:solidFill>
                <a:latin typeface="Calibri"/>
              </a:rPr>
              <a:t>“</a:t>
            </a:r>
            <a:r>
              <a:rPr b="0" lang="pt-BR" sz="2400" spc="-1" strike="noStrike">
                <a:solidFill>
                  <a:srgbClr val="292a76"/>
                </a:solidFill>
                <a:latin typeface="Calibri"/>
              </a:rPr>
              <a:t>Só dar next-&gt;next-&gt;finish”!!! É Microsoft!!!</a:t>
            </a:r>
            <a:endParaRPr b="0" lang="pt-BR" sz="2400" spc="-1" strike="noStrike">
              <a:solidFill>
                <a:srgbClr val="000000"/>
              </a:solidFill>
              <a:latin typeface="Arial"/>
            </a:endParaRPr>
          </a:p>
          <a:p>
            <a:pPr lvl="1" marL="800280" indent="-343080" defTabSz="914400">
              <a:lnSpc>
                <a:spcPct val="150000"/>
              </a:lnSpc>
              <a:buClr>
                <a:srgbClr val="292a76"/>
              </a:buClr>
              <a:buFont typeface="Arial"/>
              <a:buChar char="•"/>
            </a:pPr>
            <a:r>
              <a:rPr b="0" lang="pt-BR" sz="2400" spc="-1" strike="noStrike">
                <a:solidFill>
                  <a:srgbClr val="292a76"/>
                </a:solidFill>
                <a:latin typeface="Calibri"/>
              </a:rPr>
              <a:t>“</a:t>
            </a:r>
            <a:r>
              <a:rPr b="0" lang="pt-BR" sz="2400" spc="-1" strike="noStrike">
                <a:solidFill>
                  <a:srgbClr val="292a76"/>
                </a:solidFill>
                <a:latin typeface="Calibri"/>
              </a:rPr>
              <a:t>Já instalei um monte de SQL assim e até hoje estão funcionando”</a:t>
            </a:r>
            <a:endParaRPr b="0" lang="pt-BR" sz="2400" spc="-1" strike="noStrike">
              <a:solidFill>
                <a:srgbClr val="000000"/>
              </a:solidFill>
              <a:latin typeface="Arial"/>
            </a:endParaRPr>
          </a:p>
        </p:txBody>
      </p:sp>
      <p:pic>
        <p:nvPicPr>
          <p:cNvPr id="116" name="Imagem 6" descr=""/>
          <p:cNvPicPr/>
          <p:nvPr/>
        </p:nvPicPr>
        <p:blipFill>
          <a:blip r:embed="rId1"/>
          <a:stretch/>
        </p:blipFill>
        <p:spPr>
          <a:xfrm>
            <a:off x="376920" y="1311840"/>
            <a:ext cx="3136680" cy="2206080"/>
          </a:xfrm>
          <a:prstGeom prst="rect">
            <a:avLst/>
          </a:prstGeom>
          <a:ln w="0">
            <a:noFill/>
          </a:ln>
        </p:spPr>
      </p:pic>
      <p:pic>
        <p:nvPicPr>
          <p:cNvPr id="117" name="Imagem 8" descr=""/>
          <p:cNvPicPr/>
          <p:nvPr/>
        </p:nvPicPr>
        <p:blipFill>
          <a:blip r:embed="rId2"/>
          <a:stretch/>
        </p:blipFill>
        <p:spPr>
          <a:xfrm>
            <a:off x="4259520" y="4356720"/>
            <a:ext cx="1951920" cy="2097720"/>
          </a:xfrm>
          <a:prstGeom prst="rect">
            <a:avLst/>
          </a:prstGeom>
          <a:ln w="0">
            <a:noFill/>
          </a:ln>
        </p:spPr>
      </p:pic>
      <p:sp>
        <p:nvSpPr>
          <p:cNvPr id="118" name="Retângulo 9"/>
          <p:cNvSpPr/>
          <p:nvPr/>
        </p:nvSpPr>
        <p:spPr>
          <a:xfrm>
            <a:off x="6717960" y="5179320"/>
            <a:ext cx="457164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000" spc="-1" strike="noStrike">
                <a:solidFill>
                  <a:srgbClr val="292a76"/>
                </a:solidFill>
                <a:latin typeface="Calibri"/>
              </a:rPr>
              <a:t>AO NEXT-&gt;NEXT-&gt;FINISH!!!</a:t>
            </a:r>
            <a:endParaRPr b="0" lang="pt-BR" sz="3000" spc="-1" strike="noStrike">
              <a:solidFill>
                <a:srgbClr val="000000"/>
              </a:solidFill>
              <a:latin typeface="Arial"/>
            </a:endParaRPr>
          </a:p>
        </p:txBody>
      </p:sp>
      <p:sp>
        <p:nvSpPr>
          <p:cNvPr id="119" name="Retângulo 10"/>
          <p:cNvSpPr/>
          <p:nvPr/>
        </p:nvSpPr>
        <p:spPr>
          <a:xfrm>
            <a:off x="1467720" y="5179320"/>
            <a:ext cx="2791440" cy="546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000" spc="-1" strike="noStrike">
                <a:solidFill>
                  <a:srgbClr val="292a76"/>
                </a:solidFill>
                <a:latin typeface="Calibri"/>
              </a:rPr>
              <a:t>CAMPANHA</a:t>
            </a:r>
            <a:r>
              <a:rPr b="0" lang="pt-BR" sz="1800" spc="-1" strike="noStrike">
                <a:solidFill>
                  <a:schemeClr val="dk2"/>
                </a:solidFill>
                <a:latin typeface="Calibri"/>
              </a:rPr>
              <a:t>: </a:t>
            </a:r>
            <a:endParaRPr b="0" lang="pt-BR" sz="1800" spc="-1" strike="noStrike">
              <a:solidFill>
                <a:srgbClr val="000000"/>
              </a:solidFill>
              <a:latin typeface="Arial"/>
            </a:endParaRPr>
          </a:p>
        </p:txBody>
      </p:sp>
      <p:sp>
        <p:nvSpPr>
          <p:cNvPr id="120" name="PlaceHolder 1"/>
          <p:cNvSpPr>
            <a:spLocks noGrp="1"/>
          </p:cNvSpPr>
          <p:nvPr>
            <p:ph type="sldNum" idx="2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C900529-EF30-495E-AEC8-4B87FCDDE8B8}" type="slidenum">
              <a:rPr b="1" lang="pt-BR" sz="1400" spc="-1" strike="noStrike">
                <a:solidFill>
                  <a:schemeClr val="lt1"/>
                </a:solidFill>
                <a:latin typeface="Calibri"/>
              </a:rPr>
              <a:t>18</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86" dur="indefinite" restart="never" nodeType="tmRoot">
          <p:childTnLst>
            <p:seq>
              <p:cTn id="187" dur="indefinite" nodeType="mainSeq">
                <p:childTnLst>
                  <p:par>
                    <p:cTn id="188" fill="hold">
                      <p:stCondLst>
                        <p:cond delay="indefinite"/>
                      </p:stCondLst>
                      <p:childTnLst>
                        <p:par>
                          <p:cTn id="189" fill="hold">
                            <p:stCondLst>
                              <p:cond delay="0"/>
                            </p:stCondLst>
                            <p:childTnLst>
                              <p:par>
                                <p:cTn id="190" nodeType="clickEffect" fill="hold" presetClass="entr" presetID="10">
                                  <p:stCondLst>
                                    <p:cond delay="0"/>
                                  </p:stCondLst>
                                  <p:childTnLst>
                                    <p:set>
                                      <p:cBhvr>
                                        <p:cTn id="191" dur="1" fill="hold">
                                          <p:stCondLst>
                                            <p:cond delay="0"/>
                                          </p:stCondLst>
                                        </p:cTn>
                                        <p:tgtEl>
                                          <p:spTgt spid="115">
                                            <p:txEl>
                                              <p:pRg st="3" end="3"/>
                                            </p:txEl>
                                          </p:spTgt>
                                        </p:tgtEl>
                                        <p:attrNameLst>
                                          <p:attrName>style.visibility</p:attrName>
                                        </p:attrNameLst>
                                      </p:cBhvr>
                                      <p:to>
                                        <p:strVal val="visible"/>
                                      </p:to>
                                    </p:set>
                                    <p:animEffect filter="fade" transition="in">
                                      <p:cBhvr additive="repl">
                                        <p:cTn id="192" dur="500"/>
                                        <p:tgtEl>
                                          <p:spTgt spid="115">
                                            <p:txEl>
                                              <p:pRg st="3" end="3"/>
                                            </p:txEl>
                                          </p:spTgt>
                                        </p:tgtEl>
                                      </p:cBhvr>
                                    </p:animEffec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19"/>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117"/>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22"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Instalação do SQL Server</a:t>
            </a:r>
            <a:endParaRPr b="0" lang="pt-BR" sz="4000" spc="-1" strike="noStrike">
              <a:solidFill>
                <a:srgbClr val="000000"/>
              </a:solidFill>
              <a:latin typeface="Arial"/>
            </a:endParaRPr>
          </a:p>
        </p:txBody>
      </p:sp>
      <p:pic>
        <p:nvPicPr>
          <p:cNvPr id="123" name="Picture 2" descr="When you, as the Prod Support DBA, start being email blasted by a DB monitoring service you didn’t know you had complaining about disk issues on a Production server you didn’t know existed"/>
          <p:cNvPicPr/>
          <p:nvPr/>
        </p:nvPicPr>
        <p:blipFill>
          <a:blip r:embed="rId1"/>
          <a:stretch/>
        </p:blipFill>
        <p:spPr>
          <a:xfrm>
            <a:off x="5224680" y="1495080"/>
            <a:ext cx="6486480" cy="4865040"/>
          </a:xfrm>
          <a:prstGeom prst="rect">
            <a:avLst/>
          </a:prstGeom>
          <a:ln w="0">
            <a:noFill/>
          </a:ln>
        </p:spPr>
      </p:pic>
      <p:sp>
        <p:nvSpPr>
          <p:cNvPr id="124" name="Retângulo 1"/>
          <p:cNvSpPr/>
          <p:nvPr/>
        </p:nvSpPr>
        <p:spPr>
          <a:xfrm>
            <a:off x="530640" y="1744200"/>
            <a:ext cx="4081320" cy="3381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3600" spc="-1" strike="noStrike">
                <a:solidFill>
                  <a:srgbClr val="292a76"/>
                </a:solidFill>
                <a:latin typeface="Calibri"/>
              </a:rPr>
              <a:t>“</a:t>
            </a:r>
            <a:r>
              <a:rPr b="0" lang="pt-BR" sz="3600" spc="-1" strike="noStrike">
                <a:solidFill>
                  <a:srgbClr val="292a76"/>
                </a:solidFill>
                <a:latin typeface="Calibri"/>
              </a:rPr>
              <a:t>Quando alguém diz que vai instalar um SQL Server  com Next-Next-Finish e em português”</a:t>
            </a:r>
            <a:endParaRPr b="0" lang="pt-BR" sz="3600" spc="-1" strike="noStrike">
              <a:solidFill>
                <a:srgbClr val="000000"/>
              </a:solidFill>
              <a:latin typeface="Arial"/>
            </a:endParaRPr>
          </a:p>
        </p:txBody>
      </p:sp>
      <p:sp>
        <p:nvSpPr>
          <p:cNvPr id="125" name="PlaceHolder 1"/>
          <p:cNvSpPr>
            <a:spLocks noGrp="1"/>
          </p:cNvSpPr>
          <p:nvPr>
            <p:ph type="sldNum" idx="2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044BA3B-3E95-4F67-BE64-FEA58047971E}" type="slidenum">
              <a:rPr b="1" lang="pt-BR" sz="1400" spc="-1" strike="noStrike">
                <a:solidFill>
                  <a:schemeClr val="lt1"/>
                </a:solidFill>
                <a:latin typeface="Calibri"/>
              </a:rPr>
              <a:t>19</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32" name="Retângulo 4"/>
          <p:cNvSpPr/>
          <p:nvPr/>
        </p:nvSpPr>
        <p:spPr>
          <a:xfrm>
            <a:off x="397440" y="394920"/>
            <a:ext cx="8062200" cy="6991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pt-BR" sz="4000" spc="-1" strike="noStrike">
                <a:solidFill>
                  <a:srgbClr val="292a76"/>
                </a:solidFill>
                <a:latin typeface="Calibri"/>
              </a:rPr>
              <a:t>Como cheguei até aqui? </a:t>
            </a:r>
            <a:endParaRPr b="0" lang="pt-BR" sz="4000" spc="-1" strike="noStrike">
              <a:solidFill>
                <a:srgbClr val="000000"/>
              </a:solidFill>
              <a:latin typeface="Arial"/>
            </a:endParaRPr>
          </a:p>
        </p:txBody>
      </p:sp>
      <p:pic>
        <p:nvPicPr>
          <p:cNvPr id="33" name="Imagem 5" descr=""/>
          <p:cNvPicPr/>
          <p:nvPr/>
        </p:nvPicPr>
        <p:blipFill>
          <a:blip r:embed="rId1"/>
          <a:stretch/>
        </p:blipFill>
        <p:spPr>
          <a:xfrm>
            <a:off x="3951000" y="1320120"/>
            <a:ext cx="3821760" cy="4777560"/>
          </a:xfrm>
          <a:prstGeom prst="rect">
            <a:avLst/>
          </a:prstGeom>
          <a:ln w="0">
            <a:noFill/>
          </a:ln>
        </p:spPr>
      </p:pic>
      <p:sp>
        <p:nvSpPr>
          <p:cNvPr id="34" name="Texto explicativo em elipse 6"/>
          <p:cNvSpPr/>
          <p:nvPr/>
        </p:nvSpPr>
        <p:spPr>
          <a:xfrm>
            <a:off x="7016040" y="1320120"/>
            <a:ext cx="2311920" cy="1996920"/>
          </a:xfrm>
          <a:prstGeom prst="wedgeEllipseCallout">
            <a:avLst>
              <a:gd name="adj1" fmla="val -93587"/>
              <a:gd name="adj2" fmla="val 475"/>
            </a:avLst>
          </a:prstGeom>
          <a:solidFill>
            <a:srgbClr val="292a76"/>
          </a:solidFill>
          <a:ln>
            <a:solidFill>
              <a:srgbClr val="5b9bd5"/>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914400">
              <a:lnSpc>
                <a:spcPct val="100000"/>
              </a:lnSpc>
            </a:pPr>
            <a:r>
              <a:rPr b="0" lang="pt-BR" sz="2200" spc="-1" strike="noStrike">
                <a:solidFill>
                  <a:schemeClr val="lt1"/>
                </a:solidFill>
                <a:latin typeface="Calibri"/>
              </a:rPr>
              <a:t>Mãe, quando eu crescer eu quero ser um DBA!!!</a:t>
            </a:r>
            <a:endParaRPr b="0" lang="pt-BR" sz="2200" spc="-1" strike="noStrike">
              <a:solidFill>
                <a:srgbClr val="ffffff"/>
              </a:solidFill>
              <a:latin typeface="Arial"/>
            </a:endParaRPr>
          </a:p>
        </p:txBody>
      </p:sp>
      <p:cxnSp>
        <p:nvCxnSpPr>
          <p:cNvPr id="35" name="Conector reto 7"/>
          <p:cNvCxnSpPr/>
          <p:nvPr/>
        </p:nvCxnSpPr>
        <p:spPr>
          <a:xfrm flipH="1" flipV="1">
            <a:off x="7015680" y="1319760"/>
            <a:ext cx="2312640" cy="1997640"/>
          </a:xfrm>
          <a:prstGeom prst="straightConnector1">
            <a:avLst/>
          </a:prstGeom>
          <a:ln w="76200">
            <a:solidFill>
              <a:srgbClr val="ff0000"/>
            </a:solidFill>
          </a:ln>
        </p:spPr>
      </p:cxnSp>
      <p:cxnSp>
        <p:nvCxnSpPr>
          <p:cNvPr id="36" name="Conector reto 8"/>
          <p:cNvCxnSpPr/>
          <p:nvPr/>
        </p:nvCxnSpPr>
        <p:spPr>
          <a:xfrm flipV="1">
            <a:off x="6914520" y="1319760"/>
            <a:ext cx="2337840" cy="1997640"/>
          </a:xfrm>
          <a:prstGeom prst="straightConnector1">
            <a:avLst/>
          </a:prstGeom>
          <a:ln w="76200">
            <a:solidFill>
              <a:srgbClr val="ff0000"/>
            </a:solidFill>
          </a:ln>
        </p:spPr>
      </p:cxnSp>
      <p:sp>
        <p:nvSpPr>
          <p:cNvPr id="37" name="PlaceHolder 1"/>
          <p:cNvSpPr>
            <a:spLocks noGrp="1"/>
          </p:cNvSpPr>
          <p:nvPr>
            <p:ph type="sldNum" idx="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FF1D3CD-52C5-4AE2-AE78-C48234B62DA8}" type="slidenum">
              <a:rPr b="1" lang="pt-BR" sz="1400" spc="-1" strike="noStrike">
                <a:solidFill>
                  <a:schemeClr val="lt1"/>
                </a:solidFill>
                <a:latin typeface="Calibri"/>
              </a:rPr>
              <a:t>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27" name="CaixaDeTexto 7"/>
          <p:cNvSpPr/>
          <p:nvPr/>
        </p:nvSpPr>
        <p:spPr>
          <a:xfrm>
            <a:off x="795240" y="1300680"/>
            <a:ext cx="11266560" cy="423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SQL Server Enterprise Edition</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Versão TOP com todas as funcionalidades</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$14.256,00 a cada 2 cores (SQL Server 2016)</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1" lang="pt-BR" sz="2600" spc="-1" strike="noStrike" u="sng">
                <a:solidFill>
                  <a:srgbClr val="002060"/>
                </a:solidFill>
                <a:uFillTx/>
                <a:latin typeface="Calibri"/>
              </a:rPr>
              <a:t>SQL Server Standard Edition</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Versão de entrada do SQL Server</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$ 3.717,00 a cada 2 cores (SQL Server 2016)</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p:txBody>
      </p:sp>
      <p:sp>
        <p:nvSpPr>
          <p:cNvPr id="12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4444"/>
          </a:bodyPr>
          <a:p>
            <a:pPr algn="ctr" defTabSz="914400">
              <a:lnSpc>
                <a:spcPct val="100000"/>
              </a:lnSpc>
            </a:pPr>
            <a:r>
              <a:rPr b="1" lang="pt-BR" sz="4000" spc="-1" strike="noStrike">
                <a:solidFill>
                  <a:srgbClr val="002060"/>
                </a:solidFill>
                <a:latin typeface="Calibri"/>
              </a:rPr>
              <a:t>Principais Versões do SQL Server </a:t>
            </a:r>
            <a:endParaRPr b="0" lang="pt-BR" sz="4000" spc="-1" strike="noStrike">
              <a:solidFill>
                <a:srgbClr val="000000"/>
              </a:solidFill>
              <a:latin typeface="Arial"/>
            </a:endParaRPr>
          </a:p>
        </p:txBody>
      </p:sp>
      <p:sp>
        <p:nvSpPr>
          <p:cNvPr id="129" name="PlaceHolder 1"/>
          <p:cNvSpPr>
            <a:spLocks noGrp="1"/>
          </p:cNvSpPr>
          <p:nvPr>
            <p:ph type="sldNum" idx="2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FCE0D97-C6D9-4E61-BB02-859B55267DC1}" type="slidenum">
              <a:rPr b="1" lang="pt-BR" sz="1400" spc="-1" strike="noStrike">
                <a:solidFill>
                  <a:schemeClr val="lt1"/>
                </a:solidFill>
                <a:latin typeface="Calibri"/>
              </a:rPr>
              <a:t>20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27">
                                            <p:txEl>
                                              <p:pRg st="2" end="2"/>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127">
                                            <p:txEl>
                                              <p:pRg st="3" end="3"/>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127">
                                            <p:txEl>
                                              <p:pRg st="4" end="4"/>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127">
                                            <p:txEl>
                                              <p:pRg st="6" end="6"/>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127">
                                            <p:txEl>
                                              <p:pRg st="7" end="7"/>
                                            </p:txEl>
                                          </p:spTgt>
                                        </p:tgtEl>
                                        <p:attrNameLst>
                                          <p:attrName>style.visibility</p:attrName>
                                        </p:attrNameLst>
                                      </p:cBhvr>
                                      <p:to>
                                        <p:strVal val="visible"/>
                                      </p:to>
                                    </p:set>
                                  </p:childTnLst>
                                </p:cTn>
                              </p:par>
                              <p:par>
                                <p:cTn id="227" nodeType="withEffect" fill="hold" presetClass="entr" presetID="1">
                                  <p:stCondLst>
                                    <p:cond delay="0"/>
                                  </p:stCondLst>
                                  <p:childTnLst>
                                    <p:set>
                                      <p:cBhvr>
                                        <p:cTn id="228" dur="1" fill="hold">
                                          <p:stCondLst>
                                            <p:cond delay="0"/>
                                          </p:stCondLst>
                                        </p:cTn>
                                        <p:tgtEl>
                                          <p:spTgt spid="12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31" name="Título 1"/>
          <p:cNvSpPr/>
          <p:nvPr/>
        </p:nvSpPr>
        <p:spPr>
          <a:xfrm>
            <a:off x="377640" y="-101520"/>
            <a:ext cx="8467920" cy="108900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3600" spc="-1" strike="noStrike">
                <a:solidFill>
                  <a:srgbClr val="002060"/>
                </a:solidFill>
                <a:latin typeface="Calibri"/>
              </a:rPr>
              <a:t>Diferenças entre as Versões do SQL Server</a:t>
            </a:r>
            <a:endParaRPr b="0" lang="pt-BR" sz="3600" spc="-1" strike="noStrike">
              <a:solidFill>
                <a:srgbClr val="000000"/>
              </a:solidFill>
              <a:latin typeface="Arial"/>
            </a:endParaRPr>
          </a:p>
        </p:txBody>
      </p:sp>
      <p:pic>
        <p:nvPicPr>
          <p:cNvPr id="132" name="Imagem 7" descr=""/>
          <p:cNvPicPr/>
          <p:nvPr/>
        </p:nvPicPr>
        <p:blipFill>
          <a:blip r:embed="rId1"/>
          <a:stretch/>
        </p:blipFill>
        <p:spPr>
          <a:xfrm>
            <a:off x="0" y="1204200"/>
            <a:ext cx="3889440" cy="5357880"/>
          </a:xfrm>
          <a:prstGeom prst="rect">
            <a:avLst/>
          </a:prstGeom>
          <a:ln w="0">
            <a:noFill/>
          </a:ln>
        </p:spPr>
      </p:pic>
      <p:pic>
        <p:nvPicPr>
          <p:cNvPr id="133" name="Imagem 8" descr=""/>
          <p:cNvPicPr/>
          <p:nvPr/>
        </p:nvPicPr>
        <p:blipFill>
          <a:blip r:embed="rId2"/>
          <a:stretch/>
        </p:blipFill>
        <p:spPr>
          <a:xfrm>
            <a:off x="4749840" y="1275480"/>
            <a:ext cx="7146720" cy="4099680"/>
          </a:xfrm>
          <a:prstGeom prst="rect">
            <a:avLst/>
          </a:prstGeom>
          <a:ln w="0">
            <a:noFill/>
          </a:ln>
        </p:spPr>
      </p:pic>
      <p:sp>
        <p:nvSpPr>
          <p:cNvPr id="134" name="Retângulo 9"/>
          <p:cNvSpPr/>
          <p:nvPr/>
        </p:nvSpPr>
        <p:spPr>
          <a:xfrm>
            <a:off x="4476960" y="5663160"/>
            <a:ext cx="7242840" cy="1040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2400" spc="-1" strike="noStrike">
                <a:solidFill>
                  <a:srgbClr val="002060"/>
                </a:solidFill>
                <a:latin typeface="Calibri"/>
              </a:rPr>
              <a:t>Detalhes: </a:t>
            </a:r>
            <a:r>
              <a:rPr b="0" lang="pt-BR" sz="1800" spc="-1" strike="noStrike" u="sng">
                <a:solidFill>
                  <a:schemeClr val="dk1"/>
                </a:solidFill>
                <a:uFillTx/>
                <a:latin typeface="Calibri"/>
                <a:hlinkClick r:id="rId3"/>
              </a:rPr>
              <a:t>https://blogs.msdn.microsoft.com/sqlreleaseservices/sql-server-2016-service-pack-1-sp1-released/</a:t>
            </a:r>
            <a:endParaRPr b="0" lang="pt-BR" sz="18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p:txBody>
      </p:sp>
      <p:sp>
        <p:nvSpPr>
          <p:cNvPr id="135" name="PlaceHolder 1"/>
          <p:cNvSpPr>
            <a:spLocks noGrp="1"/>
          </p:cNvSpPr>
          <p:nvPr>
            <p:ph type="sldNum" idx="2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30D3A26-B6F7-4E37-8865-464CCCE0D4C8}" type="slidenum">
              <a:rPr b="1" lang="pt-BR" sz="1400" spc="-1" strike="noStrike">
                <a:solidFill>
                  <a:schemeClr val="lt1"/>
                </a:solidFill>
                <a:latin typeface="Calibri"/>
              </a:rPr>
              <a:t>20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29" dur="indefinite" restart="never" nodeType="tmRoot">
          <p:childTnLst>
            <p:seq>
              <p:cTn id="230" dur="indefinite" nodeType="mainSeq">
                <p:childTnLst>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133"/>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36" name="Imagem 2" descr=""/>
          <p:cNvPicPr/>
          <p:nvPr/>
        </p:nvPicPr>
        <p:blipFill>
          <a:blip r:embed="rId1"/>
          <a:stretch/>
        </p:blipFill>
        <p:spPr>
          <a:xfrm>
            <a:off x="1102680" y="1155600"/>
            <a:ext cx="8611920" cy="5702040"/>
          </a:xfrm>
          <a:prstGeom prst="rect">
            <a:avLst/>
          </a:prstGeom>
          <a:ln w="0">
            <a:noFill/>
          </a:ln>
        </p:spPr>
      </p:pic>
      <p:sp>
        <p:nvSpPr>
          <p:cNvPr id="137" name="Título 1"/>
          <p:cNvSpPr/>
          <p:nvPr/>
        </p:nvSpPr>
        <p:spPr>
          <a:xfrm>
            <a:off x="633240" y="165960"/>
            <a:ext cx="8467920" cy="108900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3600" spc="-1" strike="noStrike">
                <a:solidFill>
                  <a:srgbClr val="002060"/>
                </a:solidFill>
                <a:latin typeface="Calibri"/>
              </a:rPr>
              <a:t>Diferenças entre as Versões do SQL Server</a:t>
            </a:r>
            <a:endParaRPr b="0" lang="pt-BR" sz="3600" spc="-1" strike="noStrike">
              <a:solidFill>
                <a:srgbClr val="000000"/>
              </a:solidFill>
              <a:latin typeface="Arial"/>
            </a:endParaRPr>
          </a:p>
        </p:txBody>
      </p:sp>
      <p:sp>
        <p:nvSpPr>
          <p:cNvPr id="138" name="PlaceHolder 1"/>
          <p:cNvSpPr>
            <a:spLocks noGrp="1"/>
          </p:cNvSpPr>
          <p:nvPr>
            <p:ph type="sldNum" idx="2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0B66FDAD-E0C1-4D2B-884E-B65ED8D5CE8C}" type="slidenum">
              <a:rPr b="1" lang="pt-BR" sz="1400" spc="-1" strike="noStrike">
                <a:solidFill>
                  <a:schemeClr val="lt1"/>
                </a:solidFill>
                <a:latin typeface="Calibri"/>
              </a:rPr>
              <a:t>20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9" name="Título 1"/>
          <p:cNvSpPr/>
          <p:nvPr/>
        </p:nvSpPr>
        <p:spPr>
          <a:xfrm>
            <a:off x="633240" y="165960"/>
            <a:ext cx="8467920" cy="108900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3600" spc="-1" strike="noStrike">
                <a:solidFill>
                  <a:srgbClr val="002060"/>
                </a:solidFill>
                <a:latin typeface="Calibri"/>
              </a:rPr>
              <a:t>Diferenças entre as Versões do SQL Server</a:t>
            </a:r>
            <a:endParaRPr b="0" lang="pt-BR" sz="3600" spc="-1" strike="noStrike">
              <a:solidFill>
                <a:srgbClr val="000000"/>
              </a:solidFill>
              <a:latin typeface="Arial"/>
            </a:endParaRPr>
          </a:p>
        </p:txBody>
      </p:sp>
      <p:pic>
        <p:nvPicPr>
          <p:cNvPr id="140" name="Imagem 5" descr=""/>
          <p:cNvPicPr/>
          <p:nvPr/>
        </p:nvPicPr>
        <p:blipFill>
          <a:blip r:embed="rId1"/>
          <a:stretch/>
        </p:blipFill>
        <p:spPr>
          <a:xfrm>
            <a:off x="918360" y="1656360"/>
            <a:ext cx="11015280" cy="1846800"/>
          </a:xfrm>
          <a:prstGeom prst="rect">
            <a:avLst/>
          </a:prstGeom>
          <a:ln w="0">
            <a:noFill/>
          </a:ln>
        </p:spPr>
      </p:pic>
      <p:pic>
        <p:nvPicPr>
          <p:cNvPr id="141" name="Imagem 6" descr=""/>
          <p:cNvPicPr/>
          <p:nvPr/>
        </p:nvPicPr>
        <p:blipFill>
          <a:blip r:embed="rId2"/>
          <a:stretch/>
        </p:blipFill>
        <p:spPr>
          <a:xfrm>
            <a:off x="839520" y="3438000"/>
            <a:ext cx="10990080" cy="2337840"/>
          </a:xfrm>
          <a:prstGeom prst="rect">
            <a:avLst/>
          </a:prstGeom>
          <a:ln w="0">
            <a:noFill/>
          </a:ln>
        </p:spPr>
      </p:pic>
      <p:sp>
        <p:nvSpPr>
          <p:cNvPr id="142" name="PlaceHolder 1"/>
          <p:cNvSpPr>
            <a:spLocks noGrp="1"/>
          </p:cNvSpPr>
          <p:nvPr>
            <p:ph type="sldNum" idx="2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6BB62A9-15BC-4A42-9A2A-6EE99735DAE8}" type="slidenum">
              <a:rPr b="1" lang="pt-BR" sz="1400" spc="-1" strike="noStrike">
                <a:solidFill>
                  <a:schemeClr val="lt1"/>
                </a:solidFill>
                <a:latin typeface="Calibri"/>
              </a:rPr>
              <a:t>20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44" name="CaixaDeTexto 7"/>
          <p:cNvSpPr/>
          <p:nvPr/>
        </p:nvSpPr>
        <p:spPr>
          <a:xfrm>
            <a:off x="543600" y="1289160"/>
            <a:ext cx="11647800" cy="448848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1" lang="pt-BR" sz="2100" spc="-1" strike="noStrike" u="sng">
                <a:solidFill>
                  <a:srgbClr val="002060"/>
                </a:solidFill>
                <a:uFillTx/>
                <a:latin typeface="Calibri"/>
              </a:rPr>
              <a:t>SQL Server Developer Edition</a:t>
            </a:r>
            <a:endParaRPr b="0" lang="pt-BR" sz="21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Versão para desenvolvimento com todas as funcionalidades da Enterprise</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Agora é FREE para quem se cadastra no Visual Studio Dev Essentials:</a:t>
            </a:r>
            <a:endParaRPr b="0" lang="pt-BR" sz="2000" spc="-1" strike="noStrike">
              <a:solidFill>
                <a:srgbClr val="000000"/>
              </a:solidFill>
              <a:latin typeface="Arial"/>
            </a:endParaRPr>
          </a:p>
          <a:p>
            <a:pPr lvl="2" marL="1371600" indent="-457200" defTabSz="914400">
              <a:lnSpc>
                <a:spcPct val="100000"/>
              </a:lnSpc>
              <a:buClr>
                <a:srgbClr val="002060"/>
              </a:buClr>
              <a:buFont typeface="Arial"/>
              <a:buChar char="•"/>
            </a:pPr>
            <a:r>
              <a:rPr b="0" lang="pt-BR" sz="1400" spc="-1" strike="noStrike" u="sng">
                <a:solidFill>
                  <a:srgbClr val="0563c1"/>
                </a:solidFill>
                <a:uFillTx/>
                <a:latin typeface="Calibri"/>
                <a:hlinkClick r:id="rId1"/>
              </a:rPr>
              <a:t>http://www.fabriciolima.net/blog/2016/04/01/sql-server-developer-edition-e-6-meses-de-pluralsight-gratis/</a:t>
            </a:r>
            <a:endParaRPr b="0" lang="pt-BR" sz="14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100" spc="-1" strike="noStrike" u="sng">
                <a:solidFill>
                  <a:srgbClr val="002060"/>
                </a:solidFill>
                <a:uFillTx/>
                <a:latin typeface="Calibri"/>
              </a:rPr>
              <a:t>Web</a:t>
            </a:r>
            <a:endParaRPr b="0" lang="pt-BR" sz="21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Econômica e altamente escalável para sites públicos</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A edição Web está disponível somente para outras empresas provedores de serviços</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Custo: Consulte o seu parceiro de hospedagem para saber o preço</a:t>
            </a:r>
            <a:endParaRPr b="0" lang="pt-BR" sz="20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1" lang="pt-BR" sz="2100" spc="-1" strike="noStrike" u="sng">
                <a:solidFill>
                  <a:srgbClr val="002060"/>
                </a:solidFill>
                <a:uFillTx/>
                <a:latin typeface="Calibri"/>
              </a:rPr>
              <a:t>SQL Server Express Edition</a:t>
            </a:r>
            <a:endParaRPr b="0" lang="pt-BR" sz="21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Limite de 1 Gb de memória</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Tamanho máximo de 10 GB da base de dados</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000" spc="-1" strike="noStrike">
                <a:solidFill>
                  <a:srgbClr val="002060"/>
                </a:solidFill>
                <a:latin typeface="Calibri"/>
              </a:rPr>
              <a:t>Gratuito</a:t>
            </a:r>
            <a:endParaRPr b="0" lang="pt-BR" sz="2000" spc="-1" strike="noStrike">
              <a:solidFill>
                <a:srgbClr val="000000"/>
              </a:solidFill>
              <a:latin typeface="Arial"/>
            </a:endParaRPr>
          </a:p>
        </p:txBody>
      </p:sp>
      <p:sp>
        <p:nvSpPr>
          <p:cNvPr id="145"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4444"/>
          </a:bodyPr>
          <a:p>
            <a:pPr algn="ctr" defTabSz="914400">
              <a:lnSpc>
                <a:spcPct val="100000"/>
              </a:lnSpc>
            </a:pPr>
            <a:r>
              <a:rPr b="1" lang="pt-BR" sz="4000" spc="-1" strike="noStrike">
                <a:solidFill>
                  <a:srgbClr val="002060"/>
                </a:solidFill>
                <a:latin typeface="Calibri"/>
              </a:rPr>
              <a:t>Principais Versões do SQL Server </a:t>
            </a:r>
            <a:endParaRPr b="0" lang="pt-BR" sz="4000" spc="-1" strike="noStrike">
              <a:solidFill>
                <a:srgbClr val="000000"/>
              </a:solidFill>
              <a:latin typeface="Arial"/>
            </a:endParaRPr>
          </a:p>
        </p:txBody>
      </p:sp>
      <p:sp>
        <p:nvSpPr>
          <p:cNvPr id="146" name="PlaceHolder 1"/>
          <p:cNvSpPr>
            <a:spLocks noGrp="1"/>
          </p:cNvSpPr>
          <p:nvPr>
            <p:ph type="sldNum" idx="2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5A711FB-2BC9-4E9B-BEE7-812277585671}" type="slidenum">
              <a:rPr b="1" lang="pt-BR" sz="1400" spc="-1" strike="noStrike">
                <a:solidFill>
                  <a:schemeClr val="lt1"/>
                </a:solidFill>
                <a:latin typeface="Calibri"/>
              </a:rPr>
              <a:t>24</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39" dur="indefinite" restart="never" nodeType="tmRoot">
          <p:childTnLst>
            <p:seq>
              <p:cTn id="240" dur="indefinite" nodeType="mainSeq">
                <p:childTnLst>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144">
                                            <p:txEl>
                                              <p:pRg st="0" end="0"/>
                                            </p:txEl>
                                          </p:spTgt>
                                        </p:tgtEl>
                                        <p:attrNameLst>
                                          <p:attrName>style.visibility</p:attrName>
                                        </p:attrNameLst>
                                      </p:cBhvr>
                                      <p:to>
                                        <p:strVal val="visible"/>
                                      </p:to>
                                    </p:set>
                                  </p:childTnLst>
                                </p:cTn>
                              </p:par>
                              <p:par>
                                <p:cTn id="245" nodeType="withEffect" fill="hold" presetClass="entr" presetID="1">
                                  <p:stCondLst>
                                    <p:cond delay="0"/>
                                  </p:stCondLst>
                                  <p:childTnLst>
                                    <p:set>
                                      <p:cBhvr>
                                        <p:cTn id="246" dur="1" fill="hold">
                                          <p:stCondLst>
                                            <p:cond delay="0"/>
                                          </p:stCondLst>
                                        </p:cTn>
                                        <p:tgtEl>
                                          <p:spTgt spid="144">
                                            <p:txEl>
                                              <p:pRg st="1" end="1"/>
                                            </p:txEl>
                                          </p:spTgt>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144">
                                            <p:txEl>
                                              <p:pRg st="2" end="2"/>
                                            </p:txEl>
                                          </p:spTgt>
                                        </p:tgtEl>
                                        <p:attrNameLst>
                                          <p:attrName>style.visibility</p:attrName>
                                        </p:attrNameLst>
                                      </p:cBhvr>
                                      <p:to>
                                        <p:strVal val="visible"/>
                                      </p:to>
                                    </p:set>
                                  </p:childTnLst>
                                </p:cTn>
                              </p:par>
                              <p:par>
                                <p:cTn id="249" nodeType="withEffect" fill="hold" presetClass="entr" presetID="1">
                                  <p:stCondLst>
                                    <p:cond delay="0"/>
                                  </p:stCondLst>
                                  <p:childTnLst>
                                    <p:set>
                                      <p:cBhvr>
                                        <p:cTn id="250"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44">
                                            <p:txEl>
                                              <p:pRg st="5" end="5"/>
                                            </p:txEl>
                                          </p:spTgt>
                                        </p:tgtEl>
                                        <p:attrNameLst>
                                          <p:attrName>style.visibility</p:attrName>
                                        </p:attrNameLst>
                                      </p:cBhvr>
                                      <p:to>
                                        <p:strVal val="visible"/>
                                      </p:to>
                                    </p:set>
                                  </p:childTnLst>
                                </p:cTn>
                              </p:par>
                              <p:par>
                                <p:cTn id="255" nodeType="withEffect" fill="hold" presetClass="entr" presetID="1">
                                  <p:stCondLst>
                                    <p:cond delay="0"/>
                                  </p:stCondLst>
                                  <p:childTnLst>
                                    <p:set>
                                      <p:cBhvr>
                                        <p:cTn id="256" dur="1" fill="hold">
                                          <p:stCondLst>
                                            <p:cond delay="0"/>
                                          </p:stCondLst>
                                        </p:cTn>
                                        <p:tgtEl>
                                          <p:spTgt spid="144">
                                            <p:txEl>
                                              <p:pRg st="6" end="6"/>
                                            </p:txEl>
                                          </p:spTgt>
                                        </p:tgtEl>
                                        <p:attrNameLst>
                                          <p:attrName>style.visibility</p:attrName>
                                        </p:attrNameLst>
                                      </p:cBhvr>
                                      <p:to>
                                        <p:strVal val="visible"/>
                                      </p:to>
                                    </p:set>
                                  </p:childTnLst>
                                </p:cTn>
                              </p:par>
                              <p:par>
                                <p:cTn id="257" nodeType="withEffect" fill="hold" presetClass="entr" presetID="1">
                                  <p:stCondLst>
                                    <p:cond delay="0"/>
                                  </p:stCondLst>
                                  <p:childTnLst>
                                    <p:set>
                                      <p:cBhvr>
                                        <p:cTn id="258" dur="1" fill="hold">
                                          <p:stCondLst>
                                            <p:cond delay="0"/>
                                          </p:stCondLst>
                                        </p:cTn>
                                        <p:tgtEl>
                                          <p:spTgt spid="144">
                                            <p:txEl>
                                              <p:pRg st="7" end="7"/>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144">
                                            <p:txEl>
                                              <p:pRg st="8" end="8"/>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144">
                                            <p:txEl>
                                              <p:pRg st="10" end="10"/>
                                            </p:txEl>
                                          </p:spTgt>
                                        </p:tgtEl>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tgtEl>
                                          <p:spTgt spid="144">
                                            <p:txEl>
                                              <p:pRg st="11" end="11"/>
                                            </p:txEl>
                                          </p:spTgt>
                                        </p:tgtEl>
                                        <p:attrNameLst>
                                          <p:attrName>style.visibility</p:attrName>
                                        </p:attrNameLst>
                                      </p:cBhvr>
                                      <p:to>
                                        <p:strVal val="visible"/>
                                      </p:to>
                                    </p:set>
                                  </p:childTnLst>
                                </p:cTn>
                              </p:par>
                              <p:par>
                                <p:cTn id="267" nodeType="withEffect" fill="hold" presetClass="entr" presetID="1">
                                  <p:stCondLst>
                                    <p:cond delay="0"/>
                                  </p:stCondLst>
                                  <p:childTnLst>
                                    <p:set>
                                      <p:cBhvr>
                                        <p:cTn id="268" dur="1" fill="hold">
                                          <p:stCondLst>
                                            <p:cond delay="0"/>
                                          </p:stCondLst>
                                        </p:cTn>
                                        <p:tgtEl>
                                          <p:spTgt spid="144">
                                            <p:txEl>
                                              <p:pRg st="12" end="12"/>
                                            </p:txEl>
                                          </p:spTgt>
                                        </p:tgtEl>
                                        <p:attrNameLst>
                                          <p:attrName>style.visibility</p:attrName>
                                        </p:attrNameLst>
                                      </p:cBhvr>
                                      <p:to>
                                        <p:strVal val="visible"/>
                                      </p:to>
                                    </p:set>
                                  </p:childTnLst>
                                </p:cTn>
                              </p:par>
                              <p:par>
                                <p:cTn id="269" nodeType="withEffect" fill="hold" presetClass="entr" presetID="1">
                                  <p:stCondLst>
                                    <p:cond delay="0"/>
                                  </p:stCondLst>
                                  <p:childTnLst>
                                    <p:set>
                                      <p:cBhvr>
                                        <p:cTn id="270" dur="1" fill="hold">
                                          <p:stCondLst>
                                            <p:cond delay="0"/>
                                          </p:stCondLst>
                                        </p:cTn>
                                        <p:tgtEl>
                                          <p:spTgt spid="144">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48" name="CaixaDeTexto 7"/>
          <p:cNvSpPr/>
          <p:nvPr/>
        </p:nvSpPr>
        <p:spPr>
          <a:xfrm>
            <a:off x="795240" y="1300680"/>
            <a:ext cx="11266560" cy="2710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2600" spc="-1" strike="noStrike" u="sng">
                <a:solidFill>
                  <a:srgbClr val="002060"/>
                </a:solidFill>
                <a:uFillTx/>
                <a:latin typeface="Calibri"/>
              </a:rPr>
              <a:t>OPÇÃO 1:</a:t>
            </a:r>
            <a:endParaRPr b="0" lang="pt-BR" sz="2600" spc="-1" strike="noStrike">
              <a:solidFill>
                <a:srgbClr val="000000"/>
              </a:solidFill>
              <a:latin typeface="Arial"/>
            </a:endParaRPr>
          </a:p>
          <a:p>
            <a:pPr defTabSz="914400">
              <a:lnSpc>
                <a:spcPct val="100000"/>
              </a:lnSpc>
            </a:pPr>
            <a:r>
              <a:rPr b="0" lang="en-US" sz="2400" spc="-1" strike="noStrike">
                <a:solidFill>
                  <a:srgbClr val="0000ff"/>
                </a:solidFill>
                <a:latin typeface="Calibri"/>
              </a:rPr>
              <a:t>SELECT</a:t>
            </a:r>
            <a:r>
              <a:rPr b="0" lang="en-US" sz="2400" spc="-1" strike="noStrike">
                <a:solidFill>
                  <a:srgbClr val="0000ff"/>
                </a:solidFill>
                <a:latin typeface="Calibri"/>
              </a:rPr>
              <a:t>	</a:t>
            </a:r>
            <a:r>
              <a:rPr b="0" lang="en-US" sz="2400" spc="-1" strike="noStrike">
                <a:solidFill>
                  <a:srgbClr val="0000ff"/>
                </a:solidFill>
                <a:latin typeface="Calibri"/>
              </a:rPr>
              <a:t>	</a:t>
            </a:r>
            <a:r>
              <a:rPr b="0" lang="en-US" sz="2400" spc="-1" strike="noStrike">
                <a:solidFill>
                  <a:srgbClr val="ff00ff"/>
                </a:solidFill>
                <a:latin typeface="Calibri"/>
              </a:rPr>
              <a:t>SERVERPROPERTY</a:t>
            </a:r>
            <a:r>
              <a:rPr b="0" lang="en-US" sz="2400" spc="-1" strike="noStrike">
                <a:solidFill>
                  <a:srgbClr val="808080"/>
                </a:solidFill>
                <a:latin typeface="Calibri"/>
              </a:rPr>
              <a:t>(</a:t>
            </a:r>
            <a:r>
              <a:rPr b="0" lang="en-US" sz="2400" spc="-1" strike="noStrike">
                <a:solidFill>
                  <a:srgbClr val="ff0000"/>
                </a:solidFill>
                <a:latin typeface="Calibri"/>
              </a:rPr>
              <a:t>'productversion'</a:t>
            </a:r>
            <a:r>
              <a:rPr b="0" lang="en-US" sz="2400" spc="-1" strike="noStrike">
                <a:solidFill>
                  <a:srgbClr val="808080"/>
                </a:solidFill>
                <a:latin typeface="Calibri"/>
              </a:rPr>
              <a:t>) </a:t>
            </a:r>
            <a:r>
              <a:rPr b="0" lang="en-US" sz="2400" spc="-1" strike="noStrike">
                <a:solidFill>
                  <a:srgbClr val="0000ff"/>
                </a:solidFill>
                <a:latin typeface="Calibri"/>
              </a:rPr>
              <a:t>AS ProductVersion</a:t>
            </a:r>
            <a:r>
              <a:rPr b="0" lang="en-US" sz="2400" spc="-1" strike="noStrike">
                <a:solidFill>
                  <a:srgbClr val="808080"/>
                </a:solidFill>
                <a:latin typeface="Calibri"/>
              </a:rPr>
              <a:t>, </a:t>
            </a:r>
            <a:endParaRPr b="0" lang="pt-BR" sz="2400" spc="-1" strike="noStrike">
              <a:solidFill>
                <a:srgbClr val="000000"/>
              </a:solidFill>
              <a:latin typeface="Arial"/>
            </a:endParaRPr>
          </a:p>
          <a:p>
            <a:pPr defTabSz="914400">
              <a:lnSpc>
                <a:spcPct val="100000"/>
              </a:lnSpc>
            </a:pPr>
            <a:r>
              <a:rPr b="0" lang="pt-BR" sz="2400" spc="-1" strike="noStrike">
                <a:solidFill>
                  <a:srgbClr val="808080"/>
                </a:solidFill>
                <a:latin typeface="Calibri"/>
              </a:rPr>
              <a:t>	</a:t>
            </a:r>
            <a:r>
              <a:rPr b="0" lang="pt-BR" sz="2400" spc="-1" strike="noStrike">
                <a:solidFill>
                  <a:srgbClr val="808080"/>
                </a:solidFill>
                <a:latin typeface="Calibri"/>
              </a:rPr>
              <a:t>	</a:t>
            </a:r>
            <a:r>
              <a:rPr b="0" lang="pt-BR" sz="2400" spc="-1" strike="noStrike">
                <a:solidFill>
                  <a:srgbClr val="ff00ff"/>
                </a:solidFill>
                <a:latin typeface="Calibri"/>
              </a:rPr>
              <a:t>SERVERPROPERTY</a:t>
            </a:r>
            <a:r>
              <a:rPr b="0" lang="pt-BR" sz="2400" spc="-1" strike="noStrike">
                <a:solidFill>
                  <a:srgbClr val="808080"/>
                </a:solidFill>
                <a:latin typeface="Calibri"/>
              </a:rPr>
              <a:t>(</a:t>
            </a:r>
            <a:r>
              <a:rPr b="0" lang="pt-BR" sz="2400" spc="-1" strike="noStrike">
                <a:solidFill>
                  <a:srgbClr val="ff0000"/>
                </a:solidFill>
                <a:latin typeface="Calibri"/>
              </a:rPr>
              <a:t>'productlevel'</a:t>
            </a:r>
            <a:r>
              <a:rPr b="0" lang="pt-BR" sz="2400" spc="-1" strike="noStrike">
                <a:solidFill>
                  <a:srgbClr val="808080"/>
                </a:solidFill>
                <a:latin typeface="Calibri"/>
              </a:rPr>
              <a:t>) </a:t>
            </a:r>
            <a:r>
              <a:rPr b="0" lang="pt-BR" sz="2400" spc="-1" strike="noStrike">
                <a:solidFill>
                  <a:srgbClr val="0000ff"/>
                </a:solidFill>
                <a:latin typeface="Calibri"/>
              </a:rPr>
              <a:t>AS ProductLevel</a:t>
            </a:r>
            <a:r>
              <a:rPr b="0" lang="pt-BR" sz="2400" spc="-1" strike="noStrike">
                <a:solidFill>
                  <a:srgbClr val="808080"/>
                </a:solidFill>
                <a:latin typeface="Calibri"/>
              </a:rPr>
              <a:t>, </a:t>
            </a:r>
            <a:endParaRPr b="0" lang="pt-BR" sz="2400" spc="-1" strike="noStrike">
              <a:solidFill>
                <a:srgbClr val="000000"/>
              </a:solidFill>
              <a:latin typeface="Arial"/>
            </a:endParaRPr>
          </a:p>
          <a:p>
            <a:pPr defTabSz="914400">
              <a:lnSpc>
                <a:spcPct val="100000"/>
              </a:lnSpc>
            </a:pPr>
            <a:r>
              <a:rPr b="0" lang="pt-BR" sz="2400" spc="-1" strike="noStrike">
                <a:solidFill>
                  <a:srgbClr val="808080"/>
                </a:solidFill>
                <a:latin typeface="Calibri"/>
              </a:rPr>
              <a:t>	</a:t>
            </a:r>
            <a:r>
              <a:rPr b="0" lang="pt-BR" sz="2400" spc="-1" strike="noStrike">
                <a:solidFill>
                  <a:srgbClr val="808080"/>
                </a:solidFill>
                <a:latin typeface="Calibri"/>
              </a:rPr>
              <a:t>	</a:t>
            </a:r>
            <a:r>
              <a:rPr b="0" lang="pt-BR" sz="2400" spc="-1" strike="noStrike">
                <a:solidFill>
                  <a:srgbClr val="ff00ff"/>
                </a:solidFill>
                <a:latin typeface="Calibri"/>
              </a:rPr>
              <a:t>SERVERPROPERTY</a:t>
            </a:r>
            <a:r>
              <a:rPr b="0" lang="pt-BR" sz="2400" spc="-1" strike="noStrike">
                <a:solidFill>
                  <a:srgbClr val="808080"/>
                </a:solidFill>
                <a:latin typeface="Calibri"/>
              </a:rPr>
              <a:t>(</a:t>
            </a:r>
            <a:r>
              <a:rPr b="0" lang="pt-BR" sz="2400" spc="-1" strike="noStrike">
                <a:solidFill>
                  <a:srgbClr val="ff0000"/>
                </a:solidFill>
                <a:latin typeface="Calibri"/>
              </a:rPr>
              <a:t>'edition'</a:t>
            </a:r>
            <a:r>
              <a:rPr b="0" lang="pt-BR" sz="2400" spc="-1" strike="noStrike">
                <a:solidFill>
                  <a:srgbClr val="808080"/>
                </a:solidFill>
                <a:latin typeface="Calibri"/>
              </a:rPr>
              <a:t>) </a:t>
            </a:r>
            <a:r>
              <a:rPr b="0" lang="pt-BR" sz="2400" spc="-1" strike="noStrike">
                <a:solidFill>
                  <a:srgbClr val="0000ff"/>
                </a:solidFill>
                <a:latin typeface="Calibri"/>
              </a:rPr>
              <a:t>AS Edition</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1" lang="pt-BR" sz="2600" spc="-1" strike="noStrike" u="sng">
                <a:solidFill>
                  <a:srgbClr val="002060"/>
                </a:solidFill>
                <a:uFillTx/>
                <a:latin typeface="Calibri"/>
              </a:rPr>
              <a:t>OPÇÃO 2:</a:t>
            </a:r>
            <a:r>
              <a:rPr b="0" lang="pt-BR" sz="2600" spc="-1" strike="noStrike">
                <a:solidFill>
                  <a:srgbClr val="002060"/>
                </a:solidFill>
                <a:latin typeface="Calibri"/>
              </a:rPr>
              <a:t> </a:t>
            </a:r>
            <a:endParaRPr b="0" lang="pt-BR" sz="2600" spc="-1" strike="noStrike">
              <a:solidFill>
                <a:srgbClr val="000000"/>
              </a:solidFill>
              <a:latin typeface="Arial"/>
            </a:endParaRPr>
          </a:p>
          <a:p>
            <a:pPr defTabSz="914400">
              <a:lnSpc>
                <a:spcPct val="100000"/>
              </a:lnSpc>
            </a:pPr>
            <a:r>
              <a:rPr b="0" lang="pt-BR" sz="2400" spc="-1" strike="noStrike">
                <a:solidFill>
                  <a:srgbClr val="0000ff"/>
                </a:solidFill>
                <a:latin typeface="Calibri"/>
              </a:rPr>
              <a:t>SELECT </a:t>
            </a:r>
            <a:r>
              <a:rPr b="0" lang="pt-BR" sz="2400" spc="-1" strike="noStrike">
                <a:solidFill>
                  <a:srgbClr val="0000ff"/>
                </a:solidFill>
                <a:latin typeface="Calibri"/>
              </a:rPr>
              <a:t>	</a:t>
            </a:r>
            <a:r>
              <a:rPr b="0" lang="pt-BR" sz="2400" spc="-1" strike="noStrike">
                <a:solidFill>
                  <a:srgbClr val="ff00ff"/>
                </a:solidFill>
                <a:latin typeface="Calibri"/>
              </a:rPr>
              <a:t>@@VERSION </a:t>
            </a:r>
            <a:r>
              <a:rPr b="0" lang="pt-BR" sz="2400" spc="-1" strike="noStrike">
                <a:solidFill>
                  <a:srgbClr val="0000ff"/>
                </a:solidFill>
                <a:latin typeface="Calibri"/>
              </a:rPr>
              <a:t>AS Version</a:t>
            </a:r>
            <a:endParaRPr b="0" lang="pt-BR" sz="2400" spc="-1" strike="noStrike">
              <a:solidFill>
                <a:srgbClr val="000000"/>
              </a:solidFill>
              <a:latin typeface="Arial"/>
            </a:endParaRPr>
          </a:p>
        </p:txBody>
      </p:sp>
      <p:sp>
        <p:nvSpPr>
          <p:cNvPr id="149"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87222"/>
          </a:bodyPr>
          <a:p>
            <a:pPr algn="ctr" defTabSz="914400">
              <a:lnSpc>
                <a:spcPct val="100000"/>
              </a:lnSpc>
            </a:pPr>
            <a:r>
              <a:rPr b="1" lang="pt-BR" sz="4000" spc="-1" strike="noStrike">
                <a:solidFill>
                  <a:srgbClr val="002060"/>
                </a:solidFill>
                <a:latin typeface="Calibri"/>
              </a:rPr>
              <a:t>Verificando a Versão do SQL Server </a:t>
            </a:r>
            <a:endParaRPr b="0" lang="pt-BR" sz="4000" spc="-1" strike="noStrike">
              <a:solidFill>
                <a:srgbClr val="000000"/>
              </a:solidFill>
              <a:latin typeface="Arial"/>
            </a:endParaRPr>
          </a:p>
        </p:txBody>
      </p:sp>
      <p:pic>
        <p:nvPicPr>
          <p:cNvPr id="150" name="Imagem 5" descr=""/>
          <p:cNvPicPr/>
          <p:nvPr/>
        </p:nvPicPr>
        <p:blipFill>
          <a:blip r:embed="rId1"/>
          <a:stretch/>
        </p:blipFill>
        <p:spPr>
          <a:xfrm>
            <a:off x="1431000" y="4000680"/>
            <a:ext cx="9329760" cy="2520360"/>
          </a:xfrm>
          <a:prstGeom prst="rect">
            <a:avLst/>
          </a:prstGeom>
          <a:ln w="9525">
            <a:noFill/>
          </a:ln>
        </p:spPr>
      </p:pic>
      <p:sp>
        <p:nvSpPr>
          <p:cNvPr id="151" name="PlaceHolder 1"/>
          <p:cNvSpPr>
            <a:spLocks noGrp="1"/>
          </p:cNvSpPr>
          <p:nvPr>
            <p:ph type="sldNum" idx="3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DAB778B-E0E2-45A7-9370-A716DB45431A}" type="slidenum">
              <a:rPr b="1" lang="pt-BR" sz="1400" spc="-1" strike="noStrike">
                <a:solidFill>
                  <a:schemeClr val="lt1"/>
                </a:solidFill>
                <a:latin typeface="Calibri"/>
              </a:rPr>
              <a:t>25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71" dur="indefinite" restart="never" nodeType="tmRoot">
          <p:childTnLst>
            <p:seq>
              <p:cTn id="272" dur="indefinite" nodeType="mainSeq">
                <p:childTnLst>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148">
                                            <p:txEl>
                                              <p:pRg st="0" end="0"/>
                                            </p:txEl>
                                          </p:spTgt>
                                        </p:tgtEl>
                                        <p:attrNameLst>
                                          <p:attrName>style.visibility</p:attrName>
                                        </p:attrNameLst>
                                      </p:cBhvr>
                                      <p:to>
                                        <p:strVal val="visible"/>
                                      </p:to>
                                    </p:set>
                                  </p:childTnLst>
                                </p:cTn>
                              </p:par>
                              <p:par>
                                <p:cTn id="277" nodeType="withEffect" fill="hold" presetClass="entr" presetID="1">
                                  <p:stCondLst>
                                    <p:cond delay="0"/>
                                  </p:stCondLst>
                                  <p:childTnLst>
                                    <p:set>
                                      <p:cBhvr>
                                        <p:cTn id="278" dur="1" fill="hold">
                                          <p:stCondLst>
                                            <p:cond delay="0"/>
                                          </p:stCondLst>
                                        </p:cTn>
                                        <p:tgtEl>
                                          <p:spTgt spid="148">
                                            <p:txEl>
                                              <p:pRg st="1" end="1"/>
                                            </p:txEl>
                                          </p:spTgt>
                                        </p:tgtEl>
                                        <p:attrNameLst>
                                          <p:attrName>style.visibility</p:attrName>
                                        </p:attrNameLst>
                                      </p:cBhvr>
                                      <p:to>
                                        <p:strVal val="visible"/>
                                      </p:to>
                                    </p:set>
                                  </p:childTnLst>
                                </p:cTn>
                              </p:par>
                              <p:par>
                                <p:cTn id="279" nodeType="withEffect" fill="hold" presetClass="entr" presetID="1">
                                  <p:stCondLst>
                                    <p:cond delay="0"/>
                                  </p:stCondLst>
                                  <p:childTnLst>
                                    <p:set>
                                      <p:cBhvr>
                                        <p:cTn id="280" dur="1" fill="hold">
                                          <p:stCondLst>
                                            <p:cond delay="0"/>
                                          </p:stCondLst>
                                        </p:cTn>
                                        <p:tgtEl>
                                          <p:spTgt spid="148">
                                            <p:txEl>
                                              <p:pRg st="2" end="2"/>
                                            </p:txEl>
                                          </p:spTgt>
                                        </p:tgtEl>
                                        <p:attrNameLst>
                                          <p:attrName>style.visibility</p:attrName>
                                        </p:attrNameLst>
                                      </p:cBhvr>
                                      <p:to>
                                        <p:strVal val="visible"/>
                                      </p:to>
                                    </p:set>
                                  </p:childTnLst>
                                </p:cTn>
                              </p:par>
                              <p:par>
                                <p:cTn id="281" nodeType="withEffect" fill="hold" presetClass="entr" presetID="1">
                                  <p:stCondLst>
                                    <p:cond delay="0"/>
                                  </p:stCondLst>
                                  <p:childTnLst>
                                    <p:set>
                                      <p:cBhvr>
                                        <p:cTn id="282"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148">
                                            <p:txEl>
                                              <p:pRg st="5" end="5"/>
                                            </p:txEl>
                                          </p:spTgt>
                                        </p:tgtEl>
                                        <p:attrNameLst>
                                          <p:attrName>style.visibility</p:attrName>
                                        </p:attrNameLst>
                                      </p:cBhvr>
                                      <p:to>
                                        <p:strVal val="visible"/>
                                      </p:to>
                                    </p:set>
                                  </p:childTnLst>
                                </p:cTn>
                              </p:par>
                              <p:par>
                                <p:cTn id="287" nodeType="withEffect" fill="hold" presetClass="entr" presetID="1">
                                  <p:stCondLst>
                                    <p:cond delay="0"/>
                                  </p:stCondLst>
                                  <p:childTnLst>
                                    <p:set>
                                      <p:cBhvr>
                                        <p:cTn id="288"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53" name="CaixaDeTexto 7"/>
          <p:cNvSpPr/>
          <p:nvPr/>
        </p:nvSpPr>
        <p:spPr>
          <a:xfrm>
            <a:off x="766080" y="1240200"/>
            <a:ext cx="11266560" cy="4973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Escolher a versão mais adequada para sua empresa</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Custo x Funcionalidades</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Escolher a localização para as bases do SQL Server</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Binários</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Bases de Dados (Performance x Desastre)</a:t>
            </a:r>
            <a:endParaRPr b="0" lang="pt-BR" sz="2400" spc="-1" strike="noStrike">
              <a:solidFill>
                <a:srgbClr val="000000"/>
              </a:solidFill>
              <a:latin typeface="Arial"/>
            </a:endParaRPr>
          </a:p>
          <a:p>
            <a:pPr lvl="2" marL="1257480" indent="-343080" defTabSz="914400">
              <a:lnSpc>
                <a:spcPct val="100000"/>
              </a:lnSpc>
              <a:buClr>
                <a:srgbClr val="002060"/>
              </a:buClr>
              <a:buFont typeface="Arial"/>
              <a:buChar char="•"/>
            </a:pPr>
            <a:r>
              <a:rPr b="0" lang="pt-BR" sz="2400" spc="-1" strike="noStrike">
                <a:solidFill>
                  <a:srgbClr val="002060"/>
                </a:solidFill>
                <a:latin typeface="Calibri"/>
              </a:rPr>
              <a:t>Dados, Log, TEMPDB</a:t>
            </a:r>
            <a:endParaRPr b="0" lang="pt-BR" sz="2400" spc="-1" strike="noStrike">
              <a:solidFill>
                <a:srgbClr val="000000"/>
              </a:solidFill>
              <a:latin typeface="Arial"/>
            </a:endParaRPr>
          </a:p>
          <a:p>
            <a:pPr lvl="2" marL="1257480" indent="-343080" defTabSz="914400">
              <a:lnSpc>
                <a:spcPct val="100000"/>
              </a:lnSpc>
              <a:buClr>
                <a:srgbClr val="002060"/>
              </a:buClr>
              <a:buFont typeface="Arial"/>
              <a:buChar char="•"/>
            </a:pPr>
            <a:r>
              <a:rPr b="0" lang="pt-BR" sz="2400" spc="-1" strike="noStrike">
                <a:solidFill>
                  <a:srgbClr val="002060"/>
                </a:solidFill>
                <a:latin typeface="Calibri"/>
              </a:rPr>
              <a:t>RAID (1, 5 e 10)</a:t>
            </a:r>
            <a:endParaRPr b="0" lang="pt-BR" sz="2400" spc="-1" strike="noStrike">
              <a:solidFill>
                <a:srgbClr val="000000"/>
              </a:solidFill>
              <a:latin typeface="Arial"/>
            </a:endParaRPr>
          </a:p>
          <a:p>
            <a:pPr lvl="2" marL="1257480" indent="-343080" defTabSz="914400">
              <a:lnSpc>
                <a:spcPct val="100000"/>
              </a:lnSpc>
              <a:buClr>
                <a:srgbClr val="002060"/>
              </a:buClr>
              <a:buFont typeface="Arial"/>
              <a:buChar char="•"/>
            </a:pPr>
            <a:r>
              <a:rPr b="0" lang="pt-BR" sz="2400" spc="-1" strike="noStrike">
                <a:solidFill>
                  <a:srgbClr val="002060"/>
                </a:solidFill>
                <a:latin typeface="Calibri"/>
              </a:rPr>
              <a:t>Livro Grátis (capítulo falando sobre disco é muito bom) </a:t>
            </a:r>
            <a:endParaRPr b="0" lang="pt-BR" sz="2400" spc="-1" strike="noStrike">
              <a:solidFill>
                <a:srgbClr val="000000"/>
              </a:solidFill>
              <a:latin typeface="Arial"/>
            </a:endParaRPr>
          </a:p>
          <a:p>
            <a:pPr lvl="3" marL="1828800" indent="-457200" defTabSz="914400">
              <a:lnSpc>
                <a:spcPct val="100000"/>
              </a:lnSpc>
              <a:buClr>
                <a:srgbClr val="002060"/>
              </a:buClr>
              <a:buFont typeface="Arial"/>
              <a:buChar char="•"/>
            </a:pPr>
            <a:r>
              <a:rPr b="0" lang="pt-BR" sz="1800" spc="-1" strike="noStrike" u="sng">
                <a:solidFill>
                  <a:srgbClr val="0563c1"/>
                </a:solidFill>
                <a:uFillTx/>
                <a:latin typeface="Calibri"/>
                <a:hlinkClick r:id="rId1"/>
              </a:rPr>
              <a:t>https://www.red-gate.com/library/sql-server-hardware</a:t>
            </a:r>
            <a:endParaRPr b="0" lang="pt-BR" sz="18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p:txBody>
      </p:sp>
      <p:sp>
        <p:nvSpPr>
          <p:cNvPr id="154"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Planejamento de uma Instalação </a:t>
            </a:r>
            <a:endParaRPr b="0" lang="pt-BR" sz="4000" spc="-1" strike="noStrike">
              <a:solidFill>
                <a:srgbClr val="000000"/>
              </a:solidFill>
              <a:latin typeface="Arial"/>
            </a:endParaRPr>
          </a:p>
        </p:txBody>
      </p:sp>
      <p:sp>
        <p:nvSpPr>
          <p:cNvPr id="155" name="PlaceHolder 1"/>
          <p:cNvSpPr>
            <a:spLocks noGrp="1"/>
          </p:cNvSpPr>
          <p:nvPr>
            <p:ph type="sldNum" idx="3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85ACAEB-8775-4653-B93A-6D38CE79C269}" type="slidenum">
              <a:rPr b="1" lang="pt-BR" sz="1400" spc="-1" strike="noStrike">
                <a:solidFill>
                  <a:schemeClr val="lt1"/>
                </a:solidFill>
                <a:latin typeface="Calibri"/>
              </a:rPr>
              <a:t>26</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93" dur="indefinite" restart="never" nodeType="tmRoot">
          <p:childTnLst>
            <p:seq>
              <p:cTn id="294" dur="indefinite" nodeType="mainSeq">
                <p:childTnLst>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153">
                                            <p:txEl>
                                              <p:pRg st="1" end="1"/>
                                            </p:txEl>
                                          </p:spTgt>
                                        </p:tgtEl>
                                        <p:attrNameLst>
                                          <p:attrName>style.visibility</p:attrName>
                                        </p:attrNameLst>
                                      </p:cBhvr>
                                      <p:to>
                                        <p:strVal val="visible"/>
                                      </p:to>
                                    </p:set>
                                  </p:childTnLst>
                                </p:cTn>
                              </p:par>
                              <p:par>
                                <p:cTn id="299" nodeType="withEffect" fill="hold" presetClass="entr" presetID="1">
                                  <p:stCondLst>
                                    <p:cond delay="0"/>
                                  </p:stCondLst>
                                  <p:childTnLst>
                                    <p:set>
                                      <p:cBhvr>
                                        <p:cTn id="300" dur="1" fill="hold">
                                          <p:stCondLst>
                                            <p:cond delay="0"/>
                                          </p:stCondLst>
                                        </p:cTn>
                                        <p:tgtEl>
                                          <p:spTgt spid="153">
                                            <p:txEl>
                                              <p:pRg st="2" end="2"/>
                                            </p:txEl>
                                          </p:spTgt>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153">
                                            <p:txEl>
                                              <p:pRg st="4" end="4"/>
                                            </p:txEl>
                                          </p:spTgt>
                                        </p:tgtEl>
                                        <p:attrNameLst>
                                          <p:attrName>style.visibility</p:attrName>
                                        </p:attrNameLst>
                                      </p:cBhvr>
                                      <p:to>
                                        <p:strVal val="visible"/>
                                      </p:to>
                                    </p:set>
                                  </p:childTnLst>
                                </p:cTn>
                              </p:par>
                              <p:par>
                                <p:cTn id="305" nodeType="withEffect" fill="hold" presetClass="entr" presetID="1">
                                  <p:stCondLst>
                                    <p:cond delay="0"/>
                                  </p:stCondLst>
                                  <p:childTnLst>
                                    <p:set>
                                      <p:cBhvr>
                                        <p:cTn id="306" dur="1" fill="hold">
                                          <p:stCondLst>
                                            <p:cond delay="0"/>
                                          </p:stCondLst>
                                        </p:cTn>
                                        <p:tgtEl>
                                          <p:spTgt spid="153">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153">
                                            <p:txEl>
                                              <p:pRg st="6" end="6"/>
                                            </p:txEl>
                                          </p:spTgt>
                                        </p:tgtEl>
                                        <p:attrNameLst>
                                          <p:attrName>style.visibility</p:attrName>
                                        </p:attrNameLst>
                                      </p:cBhvr>
                                      <p:to>
                                        <p:strVal val="visible"/>
                                      </p:to>
                                    </p:set>
                                  </p:childTnLst>
                                </p:cTn>
                              </p:par>
                              <p:par>
                                <p:cTn id="311" nodeType="withEffect" fill="hold" presetClass="entr" presetID="1">
                                  <p:stCondLst>
                                    <p:cond delay="0"/>
                                  </p:stCondLst>
                                  <p:childTnLst>
                                    <p:set>
                                      <p:cBhvr>
                                        <p:cTn id="312" dur="1" fill="hold">
                                          <p:stCondLst>
                                            <p:cond delay="0"/>
                                          </p:stCondLst>
                                        </p:cTn>
                                        <p:tgtEl>
                                          <p:spTgt spid="153">
                                            <p:txEl>
                                              <p:pRg st="7" end="7"/>
                                            </p:txEl>
                                          </p:spTgt>
                                        </p:tgtEl>
                                        <p:attrNameLst>
                                          <p:attrName>style.visibility</p:attrName>
                                        </p:attrNameLst>
                                      </p:cBhvr>
                                      <p:to>
                                        <p:strVal val="visible"/>
                                      </p:to>
                                    </p:set>
                                  </p:childTnLst>
                                </p:cTn>
                              </p:par>
                              <p:par>
                                <p:cTn id="313" nodeType="withEffect" fill="hold" presetClass="entr" presetID="1">
                                  <p:stCondLst>
                                    <p:cond delay="0"/>
                                  </p:stCondLst>
                                  <p:childTnLst>
                                    <p:set>
                                      <p:cBhvr>
                                        <p:cTn id="314" dur="1" fill="hold">
                                          <p:stCondLst>
                                            <p:cond delay="0"/>
                                          </p:stCondLst>
                                        </p:cTn>
                                        <p:tgtEl>
                                          <p:spTgt spid="153">
                                            <p:txEl>
                                              <p:pRg st="8" end="8"/>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153">
                                            <p:txEl>
                                              <p:pRg st="9" end="9"/>
                                            </p:txEl>
                                          </p:spTgt>
                                        </p:tgtEl>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tgtEl>
                                          <p:spTgt spid="15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57" name="CaixaDeTexto 7"/>
          <p:cNvSpPr/>
          <p:nvPr/>
        </p:nvSpPr>
        <p:spPr>
          <a:xfrm>
            <a:off x="795240" y="1300680"/>
            <a:ext cx="11266560" cy="6805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marL="343080" indent="-343080" defTabSz="914400">
              <a:lnSpc>
                <a:spcPct val="100000"/>
              </a:lnSpc>
              <a:buClr>
                <a:srgbClr val="002060"/>
              </a:buClr>
              <a:buFont typeface="Arial"/>
              <a:buChar char="•"/>
            </a:pPr>
            <a:r>
              <a:rPr b="0" lang="pt-BR" sz="2800" spc="-1" strike="noStrike">
                <a:solidFill>
                  <a:srgbClr val="002060"/>
                </a:solidFill>
                <a:latin typeface="Calibri"/>
              </a:rPr>
              <a:t> </a:t>
            </a:r>
            <a:r>
              <a:rPr b="0" lang="pt-BR" sz="3200" spc="-1" strike="noStrike">
                <a:solidFill>
                  <a:srgbClr val="002060"/>
                </a:solidFill>
                <a:latin typeface="Calibri"/>
              </a:rPr>
              <a:t>Definir a Collation que vai ser utilizada pela instância</a:t>
            </a:r>
            <a:endParaRPr b="0" lang="pt-BR" sz="3200" spc="-1" strike="noStrike">
              <a:solidFill>
                <a:srgbClr val="000000"/>
              </a:solidFill>
              <a:latin typeface="Arial"/>
            </a:endParaRPr>
          </a:p>
          <a:p>
            <a:pPr lvl="1" marL="800280" indent="-343080" defTabSz="914400">
              <a:lnSpc>
                <a:spcPct val="100000"/>
              </a:lnSpc>
              <a:buClr>
                <a:srgbClr val="002060"/>
              </a:buClr>
              <a:buFont typeface="Arial"/>
              <a:buChar char="•"/>
            </a:pPr>
            <a:r>
              <a:rPr b="0" lang="pt-BR" sz="2800" spc="-1" strike="noStrike">
                <a:solidFill>
                  <a:srgbClr val="002060"/>
                </a:solidFill>
                <a:latin typeface="Calibri"/>
              </a:rPr>
              <a:t>Collation – Determina as regras que o SQL Server utiliza para comparar e ordenar caracteres.</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Exemplo erro collation: </a:t>
            </a:r>
            <a:r>
              <a:rPr b="0" lang="pt-BR" sz="2400" spc="-1" strike="noStrike" u="sng">
                <a:solidFill>
                  <a:srgbClr val="0563c1"/>
                </a:solidFill>
                <a:uFillTx/>
                <a:latin typeface="Calibri"/>
                <a:hlinkClick r:id="rId1"/>
              </a:rPr>
              <a:t>http://www.fabriciolima.net/blog/2012/01/10/casos-do-dia-a-dia-erro-de-collation-em-uma-consulta/</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Collation pode impactar na performance: </a:t>
            </a:r>
            <a:r>
              <a:rPr b="0" lang="pt-BR" sz="2400" spc="-1" strike="noStrike" u="sng">
                <a:solidFill>
                  <a:srgbClr val="0563c1"/>
                </a:solidFill>
                <a:uFillTx/>
                <a:latin typeface="Calibri"/>
                <a:hlinkClick r:id="rId2"/>
              </a:rPr>
              <a:t>https://www.fabriciolima.net/blog/2017/02/06/video-melhorando-a-performance-de-uma-consulta-com-like-string-alterando-a-collation/</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3000" spc="-1" strike="noStrike">
              <a:solidFill>
                <a:srgbClr val="000000"/>
              </a:solidFill>
              <a:latin typeface="Arial"/>
            </a:endParaRPr>
          </a:p>
          <a:p>
            <a:pPr marL="457200" defTabSz="914400">
              <a:lnSpc>
                <a:spcPct val="100000"/>
              </a:lnSpc>
            </a:pPr>
            <a:r>
              <a:rPr b="1" lang="pt-BR" sz="3600" spc="-1" strike="noStrike">
                <a:solidFill>
                  <a:srgbClr val="002060"/>
                </a:solidFill>
                <a:latin typeface="Calibri"/>
              </a:rPr>
              <a:t>	</a:t>
            </a:r>
            <a:endParaRPr b="0" lang="pt-BR" sz="3600" spc="-1" strike="noStrike">
              <a:solidFill>
                <a:srgbClr val="000000"/>
              </a:solidFill>
              <a:latin typeface="Arial"/>
            </a:endParaRPr>
          </a:p>
          <a:p>
            <a:pPr marL="457200" defTabSz="914400">
              <a:lnSpc>
                <a:spcPct val="100000"/>
              </a:lnSpc>
            </a:pPr>
            <a:r>
              <a:rPr b="1" lang="pt-BR" sz="3600" spc="-1" strike="noStrike">
                <a:solidFill>
                  <a:srgbClr val="002060"/>
                </a:solidFill>
                <a:latin typeface="Calibri"/>
              </a:rPr>
              <a:t>     </a:t>
            </a:r>
            <a:endParaRPr b="0" lang="pt-BR" sz="3600" spc="-1" strike="noStrike">
              <a:solidFill>
                <a:srgbClr val="000000"/>
              </a:solidFill>
              <a:latin typeface="Arial"/>
            </a:endParaRPr>
          </a:p>
          <a:p>
            <a:pPr marL="457200" defTabSz="914400">
              <a:lnSpc>
                <a:spcPct val="100000"/>
              </a:lnSpc>
            </a:pPr>
            <a:endParaRPr b="0" lang="pt-BR" sz="2400" spc="-1" strike="noStrike">
              <a:solidFill>
                <a:srgbClr val="000000"/>
              </a:solidFill>
              <a:latin typeface="Arial"/>
            </a:endParaRPr>
          </a:p>
        </p:txBody>
      </p:sp>
      <p:sp>
        <p:nvSpPr>
          <p:cNvPr id="15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Planejamento de uma Instalação </a:t>
            </a:r>
            <a:endParaRPr b="0" lang="pt-BR" sz="4000" spc="-1" strike="noStrike">
              <a:solidFill>
                <a:srgbClr val="000000"/>
              </a:solidFill>
              <a:latin typeface="Arial"/>
            </a:endParaRPr>
          </a:p>
        </p:txBody>
      </p:sp>
      <p:sp>
        <p:nvSpPr>
          <p:cNvPr id="159" name="Retângulo 2"/>
          <p:cNvSpPr/>
          <p:nvPr/>
        </p:nvSpPr>
        <p:spPr>
          <a:xfrm>
            <a:off x="5203080" y="5931360"/>
            <a:ext cx="15681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pt-BR" sz="3600" spc="-1" strike="noStrike">
                <a:solidFill>
                  <a:srgbClr val="002060"/>
                </a:solidFill>
                <a:latin typeface="Calibri"/>
              </a:rPr>
              <a:t>DEMO</a:t>
            </a:r>
            <a:endParaRPr b="0" lang="pt-BR" sz="3600" spc="-1" strike="noStrike">
              <a:solidFill>
                <a:srgbClr val="000000"/>
              </a:solidFill>
              <a:latin typeface="Arial"/>
            </a:endParaRPr>
          </a:p>
        </p:txBody>
      </p:sp>
      <p:sp>
        <p:nvSpPr>
          <p:cNvPr id="160" name="PlaceHolder 1"/>
          <p:cNvSpPr>
            <a:spLocks noGrp="1"/>
          </p:cNvSpPr>
          <p:nvPr>
            <p:ph type="sldNum" idx="3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D8494CA-0499-44DC-9EB6-83ABB8A6356F}" type="slidenum">
              <a:rPr b="1" lang="pt-BR" sz="1400" spc="-1" strike="noStrike">
                <a:solidFill>
                  <a:schemeClr val="lt1"/>
                </a:solidFill>
                <a:latin typeface="Calibri"/>
              </a:rPr>
              <a:t>27</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21" dur="indefinite" restart="never" nodeType="tmRoot">
          <p:childTnLst>
            <p:seq>
              <p:cTn id="322" dur="indefinite" nodeType="mainSeq">
                <p:childTnLst>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157">
                                            <p:txEl>
                                              <p:pRg st="1" end="1"/>
                                            </p:txEl>
                                          </p:spTgt>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157">
                                            <p:txEl>
                                              <p:pRg st="2" end="2"/>
                                            </p:txEl>
                                          </p:spTgt>
                                        </p:tgtEl>
                                        <p:attrNameLst>
                                          <p:attrName>style.visibility</p:attrName>
                                        </p:attrNameLst>
                                      </p:cBhvr>
                                      <p:to>
                                        <p:strVal val="visible"/>
                                      </p:to>
                                    </p:set>
                                  </p:childTnLst>
                                </p:cTn>
                              </p:par>
                              <p:par>
                                <p:cTn id="331" nodeType="withEffect" fill="hold" presetClass="entr" presetID="1">
                                  <p:stCondLst>
                                    <p:cond delay="0"/>
                                  </p:stCondLst>
                                  <p:childTnLst>
                                    <p:set>
                                      <p:cBhvr>
                                        <p:cTn id="332" dur="1" fill="hold">
                                          <p:stCondLst>
                                            <p:cond delay="0"/>
                                          </p:stCondLst>
                                        </p:cTn>
                                        <p:tgtEl>
                                          <p:spTgt spid="157">
                                            <p:txEl>
                                              <p:pRg st="4" end="4"/>
                                            </p:txEl>
                                          </p:spTgt>
                                        </p:tgtEl>
                                        <p:attrNameLst>
                                          <p:attrName>style.visibility</p:attrName>
                                        </p:attrNameLst>
                                      </p:cBhvr>
                                      <p:to>
                                        <p:strVal val="visible"/>
                                      </p:to>
                                    </p:set>
                                  </p:childTnLst>
                                </p:cTn>
                              </p:par>
                              <p:par>
                                <p:cTn id="333" nodeType="withEffect" fill="hold" presetClass="entr" presetID="1">
                                  <p:stCondLst>
                                    <p:cond delay="0"/>
                                  </p:stCondLst>
                                  <p:childTnLst>
                                    <p:set>
                                      <p:cBhvr>
                                        <p:cTn id="334" dur="1" fill="hold">
                                          <p:stCondLst>
                                            <p:cond delay="0"/>
                                          </p:stCondLst>
                                        </p:cTn>
                                        <p:tgtEl>
                                          <p:spTgt spid="157">
                                            <p:txEl>
                                              <p:pRg st="6" end="6"/>
                                            </p:txEl>
                                          </p:spTgt>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Retângulo 3"/>
          <p:cNvSpPr/>
          <p:nvPr/>
        </p:nvSpPr>
        <p:spPr>
          <a:xfrm>
            <a:off x="378000" y="1896480"/>
            <a:ext cx="449820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3600" spc="-1" strike="noStrike">
                <a:solidFill>
                  <a:srgbClr val="292a76"/>
                </a:solidFill>
                <a:latin typeface="Calibri"/>
              </a:rPr>
              <a:t>“</a:t>
            </a:r>
            <a:r>
              <a:rPr b="0" lang="pt-BR" sz="3600" spc="-1" strike="noStrike">
                <a:solidFill>
                  <a:srgbClr val="292a76"/>
                </a:solidFill>
                <a:latin typeface="Calibri"/>
              </a:rPr>
              <a:t>Quando você tem que acertar a collation de uma instância em produção”</a:t>
            </a:r>
            <a:endParaRPr b="0" lang="pt-BR" sz="3600" spc="-1" strike="noStrike">
              <a:solidFill>
                <a:srgbClr val="000000"/>
              </a:solidFill>
              <a:latin typeface="Arial"/>
            </a:endParaRPr>
          </a:p>
        </p:txBody>
      </p:sp>
      <p:pic>
        <p:nvPicPr>
          <p:cNvPr id="162" name="Picture 4" descr="When I reinitialize the replication subscription"/>
          <p:cNvPicPr/>
          <p:nvPr/>
        </p:nvPicPr>
        <p:blipFill>
          <a:blip r:embed="rId1"/>
          <a:stretch/>
        </p:blipFill>
        <p:spPr>
          <a:xfrm>
            <a:off x="5609160" y="1434960"/>
            <a:ext cx="6265080" cy="4698720"/>
          </a:xfrm>
          <a:prstGeom prst="rect">
            <a:avLst/>
          </a:prstGeom>
          <a:ln w="0">
            <a:noFill/>
          </a:ln>
        </p:spPr>
      </p:pic>
      <p:sp>
        <p:nvSpPr>
          <p:cNvPr id="163" name="PlaceHolder 1"/>
          <p:cNvSpPr>
            <a:spLocks noGrp="1"/>
          </p:cNvSpPr>
          <p:nvPr>
            <p:ph type="sldNum" idx="3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4487B71-E320-471C-B55C-ACEE6F48DAF2}" type="slidenum">
              <a:rPr b="1" lang="pt-BR" sz="1400" spc="-1" strike="noStrike">
                <a:solidFill>
                  <a:schemeClr val="lt1"/>
                </a:solidFill>
                <a:latin typeface="Calibri"/>
              </a:rPr>
              <a:t>27</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65" name="CaixaDeTexto 7"/>
          <p:cNvSpPr/>
          <p:nvPr/>
        </p:nvSpPr>
        <p:spPr>
          <a:xfrm>
            <a:off x="447840" y="1465920"/>
            <a:ext cx="11266560" cy="3753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marL="343080" indent="-343080" defTabSz="914400">
              <a:lnSpc>
                <a:spcPct val="100000"/>
              </a:lnSpc>
              <a:buClr>
                <a:srgbClr val="002060"/>
              </a:buClr>
              <a:buFont typeface="Arial"/>
              <a:buChar char="•"/>
            </a:pPr>
            <a:r>
              <a:rPr b="0" lang="pt-BR" sz="2800" spc="-1" strike="noStrike">
                <a:solidFill>
                  <a:srgbClr val="002060"/>
                </a:solidFill>
                <a:latin typeface="Calibri"/>
              </a:rPr>
              <a:t> </a:t>
            </a:r>
            <a:r>
              <a:rPr b="0" lang="pt-BR" sz="2800" spc="-1" strike="noStrike">
                <a:solidFill>
                  <a:srgbClr val="002060"/>
                </a:solidFill>
                <a:latin typeface="Calibri"/>
              </a:rPr>
              <a:t>Definir as contas </a:t>
            </a:r>
            <a:r>
              <a:rPr b="0" lang="pt-BR" sz="2400" spc="-1" strike="noStrike">
                <a:solidFill>
                  <a:srgbClr val="002060"/>
                </a:solidFill>
                <a:latin typeface="Calibri"/>
              </a:rPr>
              <a:t>de</a:t>
            </a:r>
            <a:r>
              <a:rPr b="0" lang="pt-BR" sz="2800" spc="-1" strike="noStrike">
                <a:solidFill>
                  <a:srgbClr val="002060"/>
                </a:solidFill>
                <a:latin typeface="Calibri"/>
              </a:rPr>
              <a:t> serviço do SQL Server</a:t>
            </a:r>
            <a:r>
              <a:rPr b="0" lang="pt-BR" sz="2800" spc="-1" strike="noStrike">
                <a:solidFill>
                  <a:srgbClr val="002060"/>
                </a:solidFill>
                <a:latin typeface="Calibri"/>
              </a:rPr>
              <a:t>	</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Se o SQL vai interagir com outros servidores (maioria dos casos):</a:t>
            </a:r>
            <a:endParaRPr b="0" lang="pt-BR" sz="2400" spc="-1" strike="noStrike">
              <a:solidFill>
                <a:srgbClr val="000000"/>
              </a:solidFill>
              <a:latin typeface="Arial"/>
            </a:endParaRPr>
          </a:p>
          <a:p>
            <a:pPr lvl="2" marL="1371600" indent="-457200" defTabSz="914400">
              <a:lnSpc>
                <a:spcPct val="100000"/>
              </a:lnSpc>
              <a:buClr>
                <a:srgbClr val="002060"/>
              </a:buClr>
              <a:buFont typeface="Arial"/>
              <a:buChar char="•"/>
            </a:pPr>
            <a:r>
              <a:rPr b="0" lang="pt-BR" sz="2400" spc="-1" strike="noStrike">
                <a:solidFill>
                  <a:srgbClr val="002060"/>
                </a:solidFill>
                <a:latin typeface="Calibri"/>
              </a:rPr>
              <a:t>Contas de Domínio (uma por serviço)</a:t>
            </a:r>
            <a:endParaRPr b="0" lang="pt-BR" sz="2400" spc="-1" strike="noStrike">
              <a:solidFill>
                <a:srgbClr val="000000"/>
              </a:solidFill>
              <a:latin typeface="Arial"/>
            </a:endParaRPr>
          </a:p>
          <a:p>
            <a:pPr lvl="2" marL="1371600" indent="-457200" defTabSz="914400">
              <a:lnSpc>
                <a:spcPct val="100000"/>
              </a:lnSpc>
              <a:buClr>
                <a:srgbClr val="002060"/>
              </a:buClr>
              <a:buFont typeface="Arial"/>
              <a:buChar char="•"/>
            </a:pPr>
            <a:r>
              <a:rPr b="0" lang="pt-BR" sz="2400" spc="-1" strike="noStrike">
                <a:solidFill>
                  <a:srgbClr val="002060"/>
                </a:solidFill>
                <a:latin typeface="Calibri"/>
              </a:rPr>
              <a:t>Referência: </a:t>
            </a:r>
            <a:r>
              <a:rPr b="0" lang="pt-BR" sz="1800" spc="-1" strike="noStrike" u="sng">
                <a:solidFill>
                  <a:srgbClr val="0563c1"/>
                </a:solidFill>
                <a:uFillTx/>
                <a:latin typeface="Calibri"/>
                <a:hlinkClick r:id="rId1"/>
              </a:rPr>
              <a:t>https://blogs.technet.microsoft.com/canitpro/2012/02/08/the-sql-guy-post-15-best-practices-for-using-sql-server-service-accounts/</a:t>
            </a:r>
            <a:endParaRPr b="0" lang="pt-BR" sz="18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O Setup do SQL Server vai dar a permissão necessária para cada conta</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Não precisa ser administrador local do servido</a:t>
            </a:r>
            <a:r>
              <a:rPr b="0" lang="pt-BR" sz="2400" spc="-1" strike="noStrike">
                <a:solidFill>
                  <a:schemeClr val="dk1"/>
                </a:solidFill>
                <a:latin typeface="Calibri"/>
              </a:rPr>
              <a:t>r</a:t>
            </a:r>
            <a:endParaRPr b="0" lang="pt-BR" sz="2400" spc="-1" strike="noStrike">
              <a:solidFill>
                <a:srgbClr val="000000"/>
              </a:solidFill>
              <a:latin typeface="Arial"/>
            </a:endParaRPr>
          </a:p>
        </p:txBody>
      </p:sp>
      <p:sp>
        <p:nvSpPr>
          <p:cNvPr id="166"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Planejamento de uma Instalação </a:t>
            </a:r>
            <a:endParaRPr b="0" lang="pt-BR" sz="4000" spc="-1" strike="noStrike">
              <a:solidFill>
                <a:srgbClr val="000000"/>
              </a:solidFill>
              <a:latin typeface="Arial"/>
            </a:endParaRPr>
          </a:p>
        </p:txBody>
      </p:sp>
      <p:sp>
        <p:nvSpPr>
          <p:cNvPr id="167" name="PlaceHolder 1"/>
          <p:cNvSpPr>
            <a:spLocks noGrp="1"/>
          </p:cNvSpPr>
          <p:nvPr>
            <p:ph type="sldNum" idx="3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4C704E8-923D-47EE-BBCB-DF5712A6DE0F}" type="slidenum">
              <a:rPr b="1" lang="pt-BR" sz="1400" spc="-1" strike="noStrike">
                <a:solidFill>
                  <a:schemeClr val="lt1"/>
                </a:solidFill>
                <a:latin typeface="Calibri"/>
              </a:rPr>
              <a:t>29</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45" dur="indefinite" restart="never" nodeType="tmRoot">
          <p:childTnLst>
            <p:seq>
              <p:cTn id="346" dur="indefinite" nodeType="mainSeq">
                <p:childTnLst>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165">
                                            <p:txEl>
                                              <p:pRg st="1" end="1"/>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165">
                                            <p:txEl>
                                              <p:pRg st="2" end="2"/>
                                            </p:txEl>
                                          </p:spTgt>
                                        </p:tgtEl>
                                        <p:attrNameLst>
                                          <p:attrName>style.visibility</p:attrName>
                                        </p:attrNameLst>
                                      </p:cBhvr>
                                      <p:to>
                                        <p:strVal val="visible"/>
                                      </p:to>
                                    </p:set>
                                  </p:childTnLst>
                                </p:cTn>
                              </p:par>
                              <p:par>
                                <p:cTn id="353" nodeType="withEffect" fill="hold" presetClass="entr" presetID="1">
                                  <p:stCondLst>
                                    <p:cond delay="0"/>
                                  </p:stCondLst>
                                  <p:childTnLst>
                                    <p:set>
                                      <p:cBhvr>
                                        <p:cTn id="354" dur="1" fill="hold">
                                          <p:stCondLst>
                                            <p:cond delay="0"/>
                                          </p:stCondLst>
                                        </p:cTn>
                                        <p:tgtEl>
                                          <p:spTgt spid="165">
                                            <p:txEl>
                                              <p:pRg st="3" end="3"/>
                                            </p:txEl>
                                          </p:spTgt>
                                        </p:tgtEl>
                                        <p:attrNameLst>
                                          <p:attrName>style.visibility</p:attrName>
                                        </p:attrNameLst>
                                      </p:cBhvr>
                                      <p:to>
                                        <p:strVal val="visible"/>
                                      </p:to>
                                    </p:set>
                                  </p:childTnLst>
                                </p:cTn>
                              </p:par>
                              <p:par>
                                <p:cTn id="355" nodeType="withEffect" fill="hold" presetClass="entr" presetID="1">
                                  <p:stCondLst>
                                    <p:cond delay="0"/>
                                  </p:stCondLst>
                                  <p:childTnLst>
                                    <p:set>
                                      <p:cBhvr>
                                        <p:cTn id="356"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0">
                                  <p:stCondLst>
                                    <p:cond delay="0"/>
                                  </p:stCondLst>
                                  <p:childTnLst>
                                    <p:set>
                                      <p:cBhvr>
                                        <p:cTn id="360" dur="1" fill="hold">
                                          <p:stCondLst>
                                            <p:cond delay="0"/>
                                          </p:stCondLst>
                                        </p:cTn>
                                        <p:tgtEl>
                                          <p:spTgt spid="165">
                                            <p:txEl>
                                              <p:pRg st="7" end="7"/>
                                            </p:txEl>
                                          </p:spTgt>
                                        </p:tgtEl>
                                        <p:attrNameLst>
                                          <p:attrName>style.visibility</p:attrName>
                                        </p:attrNameLst>
                                      </p:cBhvr>
                                      <p:to>
                                        <p:strVal val="visible"/>
                                      </p:to>
                                    </p:set>
                                    <p:animEffect filter="fade" transition="in">
                                      <p:cBhvr additive="repl">
                                        <p:cTn id="361" dur="500"/>
                                        <p:tgtEl>
                                          <p:spTgt spid="165">
                                            <p:txEl>
                                              <p:pRg st="7" end="7"/>
                                            </p:txEl>
                                          </p:spTgt>
                                        </p:tgtEl>
                                      </p:cBhvr>
                                    </p:animEffect>
                                  </p:childTnLst>
                                </p:cTn>
                              </p:par>
                              <p:par>
                                <p:cTn id="362" nodeType="withEffect" fill="hold" presetClass="entr" presetID="10">
                                  <p:stCondLst>
                                    <p:cond delay="0"/>
                                  </p:stCondLst>
                                  <p:childTnLst>
                                    <p:set>
                                      <p:cBhvr>
                                        <p:cTn id="363" dur="1" fill="hold">
                                          <p:stCondLst>
                                            <p:cond delay="0"/>
                                          </p:stCondLst>
                                        </p:cTn>
                                        <p:tgtEl>
                                          <p:spTgt spid="165">
                                            <p:txEl>
                                              <p:pRg st="8" end="8"/>
                                            </p:txEl>
                                          </p:spTgt>
                                        </p:tgtEl>
                                        <p:attrNameLst>
                                          <p:attrName>style.visibility</p:attrName>
                                        </p:attrNameLst>
                                      </p:cBhvr>
                                      <p:to>
                                        <p:strVal val="visible"/>
                                      </p:to>
                                    </p:set>
                                    <p:animEffect filter="fade" transition="in">
                                      <p:cBhvr additive="repl">
                                        <p:cTn id="364" dur="500"/>
                                        <p:tgtEl>
                                          <p:spTgt spid="165">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39" name="Retângulo 4"/>
          <p:cNvSpPr/>
          <p:nvPr/>
        </p:nvSpPr>
        <p:spPr>
          <a:xfrm>
            <a:off x="397440" y="394920"/>
            <a:ext cx="8062200" cy="6991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pt-BR" sz="4000" spc="-1" strike="noStrike">
                <a:solidFill>
                  <a:srgbClr val="292a76"/>
                </a:solidFill>
                <a:latin typeface="Calibri"/>
              </a:rPr>
              <a:t>Como cheguei até aqui? </a:t>
            </a:r>
            <a:endParaRPr b="0" lang="pt-BR" sz="4000" spc="-1" strike="noStrike">
              <a:solidFill>
                <a:srgbClr val="000000"/>
              </a:solidFill>
              <a:latin typeface="Arial"/>
            </a:endParaRPr>
          </a:p>
        </p:txBody>
      </p:sp>
      <p:sp>
        <p:nvSpPr>
          <p:cNvPr id="40" name="CaixaDeTexto 11"/>
          <p:cNvSpPr/>
          <p:nvPr/>
        </p:nvSpPr>
        <p:spPr>
          <a:xfrm>
            <a:off x="811440" y="1446120"/>
            <a:ext cx="11210760" cy="645804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0" lang="pt-BR" sz="2800" spc="-1" strike="noStrike">
                <a:solidFill>
                  <a:srgbClr val="002060"/>
                </a:solidFill>
                <a:latin typeface="Calibri"/>
              </a:rPr>
              <a:t>Vestibular (18 anos). E agora? Qual curso escolher?</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Ciência da Computação – UFES</a:t>
            </a:r>
            <a:endParaRPr b="0" lang="pt-BR" sz="26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Grupo Dadalto (Grande grupo do ES com mais de 100 lojas):</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Entrevista para estágio da Área de Desenvolvimento. Não fui chamado!</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30 dias depois, fui chamado para estágio no Setor de Banco de Dados</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Após 3 meses de estágio, fui Analista de Banco de Dados por 2 anos</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DBA (6 anos -&gt; Júnior / Pleno / Sênior)</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Coordenador de Infraestrutura e de 2 DBAs (2 anos)</a:t>
            </a:r>
            <a:endParaRPr b="0" lang="pt-BR" sz="26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Consultor e Instrutor independente (Desde Junho de 2015)</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600" spc="-1" strike="noStrike">
                <a:solidFill>
                  <a:srgbClr val="002060"/>
                </a:solidFill>
                <a:latin typeface="Calibri"/>
              </a:rPr>
              <a:t>FabricioLima Soluções em Banco de Dados - Consultorias e Treinamentos</a:t>
            </a:r>
            <a:endParaRPr b="0" lang="pt-BR" sz="2600" spc="-1" strike="noStrike">
              <a:solidFill>
                <a:srgbClr val="000000"/>
              </a:solidFill>
              <a:latin typeface="Arial"/>
            </a:endParaRPr>
          </a:p>
        </p:txBody>
      </p:sp>
      <p:sp>
        <p:nvSpPr>
          <p:cNvPr id="41" name="PlaceHolder 1"/>
          <p:cNvSpPr>
            <a:spLocks noGrp="1"/>
          </p:cNvSpPr>
          <p:nvPr>
            <p:ph type="sldNum" idx="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5181C54-8578-4DF5-839C-672FC734F5CB}" type="slidenum">
              <a:rPr b="1" lang="pt-BR" sz="1400" spc="-1" strike="noStrike">
                <a:solidFill>
                  <a:schemeClr val="lt1"/>
                </a:solidFill>
                <a:latin typeface="Calibri"/>
              </a:rPr>
              <a:t>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40">
                                            <p:txEl>
                                              <p:pRg st="0" end="0"/>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40">
                                            <p:txEl>
                                              <p:pRg st="3" end="3"/>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40">
                                            <p:txEl>
                                              <p:pRg st="6" end="6"/>
                                            </p:txEl>
                                          </p:spTgt>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40">
                                            <p:txEl>
                                              <p:pRg st="7" end="7"/>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4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40">
                                            <p:txEl>
                                              <p:pRg st="10" end="10"/>
                                            </p:txEl>
                                          </p:spTgt>
                                        </p:tgtEl>
                                        <p:attrNameLst>
                                          <p:attrName>style.visibility</p:attrName>
                                        </p:attrNameLst>
                                      </p:cBhvr>
                                      <p:to>
                                        <p:strVal val="visible"/>
                                      </p:to>
                                    </p:set>
                                    <p:animEffect filter="fade" transition="in">
                                      <p:cBhvr additive="repl">
                                        <p:cTn id="47" dur="500"/>
                                        <p:tgtEl>
                                          <p:spTgt spid="40">
                                            <p:txEl>
                                              <p:pRg st="10" end="10"/>
                                            </p:txEl>
                                          </p:spTgt>
                                        </p:tgtEl>
                                      </p:cBhvr>
                                    </p:animEffect>
                                  </p:childTnLst>
                                </p:cTn>
                              </p:par>
                              <p:par>
                                <p:cTn id="48" nodeType="withEffect" fill="hold" presetClass="entr" presetID="10">
                                  <p:stCondLst>
                                    <p:cond delay="0"/>
                                  </p:stCondLst>
                                  <p:childTnLst>
                                    <p:set>
                                      <p:cBhvr>
                                        <p:cTn id="49" dur="1" fill="hold">
                                          <p:stCondLst>
                                            <p:cond delay="0"/>
                                          </p:stCondLst>
                                        </p:cTn>
                                        <p:tgtEl>
                                          <p:spTgt spid="40">
                                            <p:txEl>
                                              <p:pRg st="11" end="11"/>
                                            </p:txEl>
                                          </p:spTgt>
                                        </p:tgtEl>
                                        <p:attrNameLst>
                                          <p:attrName>style.visibility</p:attrName>
                                        </p:attrNameLst>
                                      </p:cBhvr>
                                      <p:to>
                                        <p:strVal val="visible"/>
                                      </p:to>
                                    </p:set>
                                    <p:animEffect filter="fade" transition="in">
                                      <p:cBhvr additive="repl">
                                        <p:cTn id="50" dur="500"/>
                                        <p:tgtEl>
                                          <p:spTgt spid="40">
                                            <p:txEl>
                                              <p:pRg st="11" end="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69" name="CaixaDeTexto 7"/>
          <p:cNvSpPr/>
          <p:nvPr/>
        </p:nvSpPr>
        <p:spPr>
          <a:xfrm>
            <a:off x="795240" y="1300680"/>
            <a:ext cx="5334840" cy="4752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600" spc="-1" strike="noStrike">
                <a:solidFill>
                  <a:srgbClr val="002060"/>
                </a:solidFill>
                <a:latin typeface="Calibri"/>
              </a:rPr>
              <a:t>Definir quais recursos e serviços serão instalados</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Reporting Service</a:t>
            </a:r>
            <a:endParaRPr b="0" lang="pt-BR" sz="22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Analysis Service</a:t>
            </a:r>
            <a:endParaRPr b="0" lang="pt-BR" sz="22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Integration Services</a:t>
            </a:r>
            <a:endParaRPr b="0" lang="pt-BR" sz="22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600" spc="-1" strike="noStrike">
                <a:solidFill>
                  <a:srgbClr val="002060"/>
                </a:solidFill>
                <a:latin typeface="Calibri"/>
              </a:rPr>
              <a:t>Instalar somente o que for utilizar</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Redução de falhas de segurança</a:t>
            </a:r>
            <a:endParaRPr b="0" lang="pt-BR" sz="22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Reduz os patchs de atualização, gerando boots mais rápidos</a:t>
            </a:r>
            <a:endParaRPr b="0" lang="pt-BR" sz="22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200" spc="-1" strike="noStrike">
                <a:solidFill>
                  <a:srgbClr val="002060"/>
                </a:solidFill>
                <a:latin typeface="Calibri"/>
              </a:rPr>
              <a:t>Reduz a utilização de recursos</a:t>
            </a:r>
            <a:endParaRPr b="0" lang="pt-BR" sz="2200" spc="-1" strike="noStrike">
              <a:solidFill>
                <a:srgbClr val="000000"/>
              </a:solidFill>
              <a:latin typeface="Arial"/>
            </a:endParaRPr>
          </a:p>
        </p:txBody>
      </p:sp>
      <p:sp>
        <p:nvSpPr>
          <p:cNvPr id="170"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Planejamento de uma Instalação </a:t>
            </a:r>
            <a:endParaRPr b="0" lang="pt-BR" sz="4000" spc="-1" strike="noStrike">
              <a:solidFill>
                <a:srgbClr val="000000"/>
              </a:solidFill>
              <a:latin typeface="Arial"/>
            </a:endParaRPr>
          </a:p>
        </p:txBody>
      </p:sp>
      <p:pic>
        <p:nvPicPr>
          <p:cNvPr id="171" name="Imagem 5" descr=""/>
          <p:cNvPicPr/>
          <p:nvPr/>
        </p:nvPicPr>
        <p:blipFill>
          <a:blip r:embed="rId1"/>
          <a:stretch/>
        </p:blipFill>
        <p:spPr>
          <a:xfrm>
            <a:off x="6154200" y="2105640"/>
            <a:ext cx="5936040" cy="3680640"/>
          </a:xfrm>
          <a:prstGeom prst="rect">
            <a:avLst/>
          </a:prstGeom>
          <a:ln w="0">
            <a:noFill/>
          </a:ln>
        </p:spPr>
      </p:pic>
      <p:sp>
        <p:nvSpPr>
          <p:cNvPr id="172" name="PlaceHolder 1"/>
          <p:cNvSpPr>
            <a:spLocks noGrp="1"/>
          </p:cNvSpPr>
          <p:nvPr>
            <p:ph type="sldNum" idx="3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773BA96-7B4F-4DA0-BC8F-09F4E9043ECD}" type="slidenum">
              <a:rPr b="1" lang="pt-BR" sz="1400" spc="-1" strike="noStrike">
                <a:solidFill>
                  <a:schemeClr val="lt1"/>
                </a:solidFill>
                <a:latin typeface="Calibri"/>
              </a:rPr>
              <a:t>30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65" dur="indefinite" restart="never" nodeType="tmRoot">
          <p:childTnLst>
            <p:seq>
              <p:cTn id="366" dur="indefinite" nodeType="mainSeq">
                <p:childTnLst>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169">
                                            <p:txEl>
                                              <p:pRg st="1" end="1"/>
                                            </p:txEl>
                                          </p:spTgt>
                                        </p:tgtEl>
                                        <p:attrNameLst>
                                          <p:attrName>style.visibility</p:attrName>
                                        </p:attrNameLst>
                                      </p:cBhvr>
                                      <p:to>
                                        <p:strVal val="visible"/>
                                      </p:to>
                                    </p:set>
                                  </p:childTnLst>
                                </p:cTn>
                              </p:par>
                              <p:par>
                                <p:cTn id="371" nodeType="withEffect" fill="hold" presetClass="entr" presetID="1">
                                  <p:stCondLst>
                                    <p:cond delay="0"/>
                                  </p:stCondLst>
                                  <p:childTnLst>
                                    <p:set>
                                      <p:cBhvr>
                                        <p:cTn id="372" dur="1" fill="hold">
                                          <p:stCondLst>
                                            <p:cond delay="0"/>
                                          </p:stCondLst>
                                        </p:cTn>
                                        <p:tgtEl>
                                          <p:spTgt spid="169">
                                            <p:txEl>
                                              <p:pRg st="2" end="2"/>
                                            </p:txEl>
                                          </p:spTgt>
                                        </p:tgtEl>
                                        <p:attrNameLst>
                                          <p:attrName>style.visibility</p:attrName>
                                        </p:attrNameLst>
                                      </p:cBhvr>
                                      <p:to>
                                        <p:strVal val="visible"/>
                                      </p:to>
                                    </p:set>
                                  </p:childTnLst>
                                </p:cTn>
                              </p:par>
                              <p:par>
                                <p:cTn id="373" nodeType="withEffect" fill="hold" presetClass="entr" presetID="1">
                                  <p:stCondLst>
                                    <p:cond delay="0"/>
                                  </p:stCondLst>
                                  <p:childTnLst>
                                    <p:set>
                                      <p:cBhvr>
                                        <p:cTn id="374" dur="1" fill="hold">
                                          <p:stCondLst>
                                            <p:cond delay="0"/>
                                          </p:stCondLst>
                                        </p:cTn>
                                        <p:tgtEl>
                                          <p:spTgt spid="169">
                                            <p:txEl>
                                              <p:pRg st="3" end="3"/>
                                            </p:txEl>
                                          </p:spTgt>
                                        </p:tgtEl>
                                        <p:attrNameLst>
                                          <p:attrName>style.visibility</p:attrName>
                                        </p:attrNameLst>
                                      </p:cBhvr>
                                      <p:to>
                                        <p:strVal val="visible"/>
                                      </p:to>
                                    </p:set>
                                  </p:childTnLst>
                                </p:cTn>
                              </p:par>
                              <p:par>
                                <p:cTn id="375" nodeType="withEffect" fill="hold" presetClass="entr" presetID="1">
                                  <p:stCondLst>
                                    <p:cond delay="0"/>
                                  </p:stCondLst>
                                  <p:childTnLst>
                                    <p:set>
                                      <p:cBhvr>
                                        <p:cTn id="376" dur="1" fill="hold">
                                          <p:stCondLst>
                                            <p:cond delay="0"/>
                                          </p:stCondLst>
                                        </p:cTn>
                                        <p:tgtEl>
                                          <p:spTgt spid="169">
                                            <p:txEl>
                                              <p:pRg st="4" end="4"/>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171"/>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169">
                                            <p:txEl>
                                              <p:pRg st="6" end="6"/>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169">
                                            <p:txEl>
                                              <p:pRg st="7" end="7"/>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169">
                                            <p:txEl>
                                              <p:pRg st="8" end="8"/>
                                            </p:txEl>
                                          </p:spTgt>
                                        </p:tgtEl>
                                        <p:attrNameLst>
                                          <p:attrName>style.visibility</p:attrName>
                                        </p:attrNameLst>
                                      </p:cBhvr>
                                      <p:to>
                                        <p:strVal val="visible"/>
                                      </p:to>
                                    </p:set>
                                  </p:childTnLst>
                                </p:cTn>
                              </p:par>
                              <p:par>
                                <p:cTn id="389" nodeType="withEffect" fill="hold" presetClass="entr" presetID="1">
                                  <p:stCondLst>
                                    <p:cond delay="0"/>
                                  </p:stCondLst>
                                  <p:childTnLst>
                                    <p:set>
                                      <p:cBhvr>
                                        <p:cTn id="390" dur="1" fill="hold">
                                          <p:stCondLst>
                                            <p:cond delay="0"/>
                                          </p:stCondLst>
                                        </p:cTn>
                                        <p:tgtEl>
                                          <p:spTgt spid="16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Imagem 2" descr=""/>
          <p:cNvPicPr/>
          <p:nvPr/>
        </p:nvPicPr>
        <p:blipFill>
          <a:blip r:embed="rId1"/>
          <a:stretch/>
        </p:blipFill>
        <p:spPr>
          <a:xfrm>
            <a:off x="3967200" y="1762200"/>
            <a:ext cx="7887240" cy="3817800"/>
          </a:xfrm>
          <a:prstGeom prst="rect">
            <a:avLst/>
          </a:prstGeom>
          <a:ln w="0">
            <a:noFill/>
          </a:ln>
        </p:spPr>
      </p:pic>
      <p:sp>
        <p:nvSpPr>
          <p:cNvPr id="174" name="Título 1"/>
          <p:cNvSpPr/>
          <p:nvPr/>
        </p:nvSpPr>
        <p:spPr>
          <a:xfrm>
            <a:off x="672840" y="29412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Planejamento de uma Instalação </a:t>
            </a:r>
            <a:endParaRPr b="0" lang="pt-BR" sz="4000" spc="-1" strike="noStrike">
              <a:solidFill>
                <a:srgbClr val="000000"/>
              </a:solidFill>
              <a:latin typeface="Arial"/>
            </a:endParaRPr>
          </a:p>
        </p:txBody>
      </p:sp>
      <p:sp>
        <p:nvSpPr>
          <p:cNvPr id="175" name="Retângulo 4"/>
          <p:cNvSpPr/>
          <p:nvPr/>
        </p:nvSpPr>
        <p:spPr>
          <a:xfrm>
            <a:off x="162000" y="2320200"/>
            <a:ext cx="3723840" cy="198144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0" lang="pt-BR" sz="2800" spc="-1" strike="noStrike">
                <a:solidFill>
                  <a:srgbClr val="002060"/>
                </a:solidFill>
                <a:latin typeface="Calibri"/>
              </a:rPr>
              <a:t>POST de caso REAL:</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r>
              <a:rPr b="0" lang="pt-BR" sz="1600" spc="-1" strike="noStrike" u="sng">
                <a:solidFill>
                  <a:srgbClr val="0563c1"/>
                </a:solidFill>
                <a:uFillTx/>
                <a:latin typeface="Calibri"/>
                <a:hlinkClick r:id="rId2"/>
              </a:rPr>
              <a:t>http://www.fabriciolima.net/blog/2016/04/14/casos-do-dia-a-dia-comprei-um-servidor-melhor-e-o-sql-server-esta-mais-lento-como-pode/</a:t>
            </a:r>
            <a:endParaRPr b="0" lang="pt-BR" sz="1600" spc="-1" strike="noStrike">
              <a:solidFill>
                <a:srgbClr val="000000"/>
              </a:solidFill>
              <a:latin typeface="Arial"/>
            </a:endParaRPr>
          </a:p>
          <a:p>
            <a:pPr defTabSz="914400">
              <a:lnSpc>
                <a:spcPct val="100000"/>
              </a:lnSpc>
            </a:pPr>
            <a:endParaRPr b="0" lang="pt-BR" sz="2200" spc="-1" strike="noStrike">
              <a:solidFill>
                <a:srgbClr val="000000"/>
              </a:solidFill>
              <a:latin typeface="Arial"/>
            </a:endParaRPr>
          </a:p>
        </p:txBody>
      </p:sp>
      <p:sp>
        <p:nvSpPr>
          <p:cNvPr id="176" name="PlaceHolder 1"/>
          <p:cNvSpPr>
            <a:spLocks noGrp="1"/>
          </p:cNvSpPr>
          <p:nvPr>
            <p:ph type="sldNum" idx="3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6766DF5-B2B5-4E90-9D69-9E99DD0C773D}" type="slidenum">
              <a:rPr b="1" lang="pt-BR" sz="1400" spc="-1" strike="noStrike">
                <a:solidFill>
                  <a:schemeClr val="lt1"/>
                </a:solidFill>
                <a:latin typeface="Calibri"/>
              </a:rPr>
              <a:t>31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aixaDeTexto 7"/>
          <p:cNvSpPr/>
          <p:nvPr/>
        </p:nvSpPr>
        <p:spPr>
          <a:xfrm>
            <a:off x="579240" y="1327680"/>
            <a:ext cx="11266560" cy="3899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pt-BR" sz="6600" spc="-1" strike="noStrike">
              <a:solidFill>
                <a:srgbClr val="000000"/>
              </a:solidFill>
              <a:latin typeface="Arial"/>
            </a:endParaRPr>
          </a:p>
          <a:p>
            <a:pPr algn="ctr" defTabSz="914400">
              <a:lnSpc>
                <a:spcPct val="100000"/>
              </a:lnSpc>
            </a:pPr>
            <a:r>
              <a:rPr b="1" lang="pt-BR" sz="6600" spc="-1" strike="noStrike">
                <a:solidFill>
                  <a:srgbClr val="002060"/>
                </a:solidFill>
                <a:latin typeface="Calibri"/>
              </a:rPr>
              <a:t>Instalação SQL Server</a:t>
            </a:r>
            <a:endParaRPr b="0" lang="pt-BR" sz="6600" spc="-1" strike="noStrike">
              <a:solidFill>
                <a:srgbClr val="000000"/>
              </a:solidFill>
              <a:latin typeface="Arial"/>
            </a:endParaRPr>
          </a:p>
          <a:p>
            <a:pPr algn="ctr" defTabSz="914400">
              <a:lnSpc>
                <a:spcPct val="100000"/>
              </a:lnSpc>
            </a:pPr>
            <a:r>
              <a:rPr b="1" lang="pt-BR" sz="3000" spc="-1" strike="noStrike">
                <a:solidFill>
                  <a:srgbClr val="002060"/>
                </a:solidFill>
                <a:latin typeface="Calibri"/>
              </a:rPr>
              <a:t>Assistir a esse Vídeo onde instalei um SQL 2016: </a:t>
            </a:r>
            <a:r>
              <a:rPr b="1" lang="pt-BR" sz="3000" spc="-1" strike="noStrike" u="sng">
                <a:solidFill>
                  <a:srgbClr val="0563c1"/>
                </a:solidFill>
                <a:uFillTx/>
                <a:latin typeface="Calibri"/>
                <a:hlinkClick r:id="rId1"/>
              </a:rPr>
              <a:t>https://www.youtube.com/watch?v=35xg87oX3mM</a:t>
            </a:r>
            <a:endParaRPr b="0" lang="pt-BR" sz="3000" spc="-1" strike="noStrike">
              <a:solidFill>
                <a:srgbClr val="000000"/>
              </a:solidFill>
              <a:latin typeface="Arial"/>
            </a:endParaRPr>
          </a:p>
          <a:p>
            <a:pPr algn="ctr" defTabSz="914400">
              <a:lnSpc>
                <a:spcPct val="100000"/>
              </a:lnSpc>
            </a:pPr>
            <a:endParaRPr b="0" lang="pt-BR" sz="3000" spc="-1" strike="noStrike">
              <a:solidFill>
                <a:srgbClr val="000000"/>
              </a:solidFill>
              <a:latin typeface="Arial"/>
            </a:endParaRPr>
          </a:p>
          <a:p>
            <a:pPr algn="ctr" defTabSz="914400">
              <a:lnSpc>
                <a:spcPct val="100000"/>
              </a:lnSpc>
            </a:pPr>
            <a:endParaRPr b="0" lang="pt-BR" sz="2400" spc="-1" strike="noStrike">
              <a:solidFill>
                <a:srgbClr val="000000"/>
              </a:solidFill>
              <a:latin typeface="Arial"/>
            </a:endParaRPr>
          </a:p>
        </p:txBody>
      </p:sp>
      <p:sp>
        <p:nvSpPr>
          <p:cNvPr id="17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rPr>
              <a:t>DEMO</a:t>
            </a:r>
            <a:endParaRPr b="0" lang="pt-BR" sz="4000" spc="-1" strike="noStrike">
              <a:solidFill>
                <a:srgbClr val="000000"/>
              </a:solidFill>
              <a:latin typeface="Arial"/>
            </a:endParaRPr>
          </a:p>
        </p:txBody>
      </p:sp>
      <p:sp>
        <p:nvSpPr>
          <p:cNvPr id="179" name="PlaceHolder 1"/>
          <p:cNvSpPr>
            <a:spLocks noGrp="1"/>
          </p:cNvSpPr>
          <p:nvPr>
            <p:ph type="sldNum" idx="3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AE03AA0-5500-451F-AB93-84AA011B41AC}"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181"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a:t>
            </a:r>
            <a:endParaRPr b="0" lang="pt-BR" sz="4000" spc="-1" strike="noStrike">
              <a:solidFill>
                <a:srgbClr val="000000"/>
              </a:solidFill>
              <a:latin typeface="Arial"/>
            </a:endParaRPr>
          </a:p>
        </p:txBody>
      </p:sp>
      <p:pic>
        <p:nvPicPr>
          <p:cNvPr id="182" name="Imagem 6" descr=""/>
          <p:cNvPicPr/>
          <p:nvPr/>
        </p:nvPicPr>
        <p:blipFill>
          <a:blip r:embed="rId1"/>
          <a:stretch/>
        </p:blipFill>
        <p:spPr>
          <a:xfrm>
            <a:off x="947880" y="1785960"/>
            <a:ext cx="10296000" cy="3285720"/>
          </a:xfrm>
          <a:prstGeom prst="rect">
            <a:avLst/>
          </a:prstGeom>
          <a:ln w="0">
            <a:noFill/>
          </a:ln>
        </p:spPr>
      </p:pic>
      <p:sp>
        <p:nvSpPr>
          <p:cNvPr id="183" name="PlaceHolder 1"/>
          <p:cNvSpPr>
            <a:spLocks noGrp="1"/>
          </p:cNvSpPr>
          <p:nvPr>
            <p:ph type="sldNum" idx="3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EB433CB-0AB8-4EA7-A49E-E4B54D1A880B}"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185" name="Imagem 1" descr=""/>
          <p:cNvPicPr/>
          <p:nvPr/>
        </p:nvPicPr>
        <p:blipFill>
          <a:blip r:embed="rId1"/>
          <a:stretch/>
        </p:blipFill>
        <p:spPr>
          <a:xfrm>
            <a:off x="2604960" y="1382040"/>
            <a:ext cx="6951240" cy="5220000"/>
          </a:xfrm>
          <a:prstGeom prst="rect">
            <a:avLst/>
          </a:prstGeom>
          <a:ln w="0">
            <a:noFill/>
          </a:ln>
        </p:spPr>
      </p:pic>
      <p:sp>
        <p:nvSpPr>
          <p:cNvPr id="186" name="PlaceHolder 1"/>
          <p:cNvSpPr>
            <a:spLocks noGrp="1"/>
          </p:cNvSpPr>
          <p:nvPr>
            <p:ph type="sldNum" idx="3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BDEA5C3-8192-4C89-9CCC-FF529423753B}"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188" name="Imagem 1" descr=""/>
          <p:cNvPicPr/>
          <p:nvPr/>
        </p:nvPicPr>
        <p:blipFill>
          <a:blip r:embed="rId1"/>
          <a:stretch/>
        </p:blipFill>
        <p:spPr>
          <a:xfrm>
            <a:off x="2328120" y="1390680"/>
            <a:ext cx="7262280" cy="5466960"/>
          </a:xfrm>
          <a:prstGeom prst="rect">
            <a:avLst/>
          </a:prstGeom>
          <a:ln w="0">
            <a:noFill/>
          </a:ln>
        </p:spPr>
      </p:pic>
      <p:sp>
        <p:nvSpPr>
          <p:cNvPr id="189" name="PlaceHolder 1"/>
          <p:cNvSpPr>
            <a:spLocks noGrp="1"/>
          </p:cNvSpPr>
          <p:nvPr>
            <p:ph type="sldNum" idx="4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7E7712E-C23C-4E4C-BB84-E0366C57132C}"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191" name="Imagem 1" descr=""/>
          <p:cNvPicPr/>
          <p:nvPr/>
        </p:nvPicPr>
        <p:blipFill>
          <a:blip r:embed="rId1"/>
          <a:stretch/>
        </p:blipFill>
        <p:spPr>
          <a:xfrm>
            <a:off x="2369520" y="1303920"/>
            <a:ext cx="7390800" cy="5523840"/>
          </a:xfrm>
          <a:prstGeom prst="rect">
            <a:avLst/>
          </a:prstGeom>
          <a:ln w="0">
            <a:noFill/>
          </a:ln>
        </p:spPr>
      </p:pic>
      <p:sp>
        <p:nvSpPr>
          <p:cNvPr id="192" name="PlaceHolder 1"/>
          <p:cNvSpPr>
            <a:spLocks noGrp="1"/>
          </p:cNvSpPr>
          <p:nvPr>
            <p:ph type="sldNum" idx="4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2AF7385-FE7D-458A-A0AD-AD62402852F8}"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194" name="Imagem 1" descr=""/>
          <p:cNvPicPr/>
          <p:nvPr/>
        </p:nvPicPr>
        <p:blipFill>
          <a:blip r:embed="rId1"/>
          <a:stretch/>
        </p:blipFill>
        <p:spPr>
          <a:xfrm>
            <a:off x="2471040" y="1303920"/>
            <a:ext cx="7406280" cy="5561640"/>
          </a:xfrm>
          <a:prstGeom prst="rect">
            <a:avLst/>
          </a:prstGeom>
          <a:ln w="0">
            <a:noFill/>
          </a:ln>
        </p:spPr>
      </p:pic>
      <p:sp>
        <p:nvSpPr>
          <p:cNvPr id="195" name="PlaceHolder 1"/>
          <p:cNvSpPr>
            <a:spLocks noGrp="1"/>
          </p:cNvSpPr>
          <p:nvPr>
            <p:ph type="sldNum" idx="4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DB22F22-94BF-47F0-843E-46FAF5248BA7}"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197" name="Imagem 1" descr=""/>
          <p:cNvPicPr/>
          <p:nvPr/>
        </p:nvPicPr>
        <p:blipFill>
          <a:blip r:embed="rId1"/>
          <a:stretch/>
        </p:blipFill>
        <p:spPr>
          <a:xfrm>
            <a:off x="2617200" y="1303920"/>
            <a:ext cx="7257600" cy="5479200"/>
          </a:xfrm>
          <a:prstGeom prst="rect">
            <a:avLst/>
          </a:prstGeom>
          <a:ln w="0">
            <a:noFill/>
          </a:ln>
        </p:spPr>
      </p:pic>
      <p:sp>
        <p:nvSpPr>
          <p:cNvPr id="198" name="PlaceHolder 1"/>
          <p:cNvSpPr>
            <a:spLocks noGrp="1"/>
          </p:cNvSpPr>
          <p:nvPr>
            <p:ph type="sldNum" idx="4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18C6A60-B405-4724-B982-60ABB6100B98}"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a:t>
            </a:r>
            <a:endParaRPr b="0" lang="pt-BR" sz="4000" spc="-1" strike="noStrike">
              <a:solidFill>
                <a:srgbClr val="000000"/>
              </a:solidFill>
              <a:latin typeface="Arial"/>
            </a:endParaRPr>
          </a:p>
        </p:txBody>
      </p:sp>
      <p:pic>
        <p:nvPicPr>
          <p:cNvPr id="200" name="Imagem 2" descr=""/>
          <p:cNvPicPr/>
          <p:nvPr/>
        </p:nvPicPr>
        <p:blipFill>
          <a:blip r:embed="rId1"/>
          <a:stretch/>
        </p:blipFill>
        <p:spPr>
          <a:xfrm>
            <a:off x="2389320" y="1303920"/>
            <a:ext cx="7497720" cy="5553720"/>
          </a:xfrm>
          <a:prstGeom prst="rect">
            <a:avLst/>
          </a:prstGeom>
          <a:ln w="0">
            <a:noFill/>
          </a:ln>
        </p:spPr>
      </p:pic>
      <p:sp>
        <p:nvSpPr>
          <p:cNvPr id="201" name="PlaceHolder 1"/>
          <p:cNvSpPr>
            <a:spLocks noGrp="1"/>
          </p:cNvSpPr>
          <p:nvPr>
            <p:ph type="sldNum" idx="4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20E0606-61A1-4DB1-8FCB-3B6946437F6C}"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Picture 2" descr="http://flaviogomes.grandepremio.uol.com.br/wp-content/uploads/2009/11/garagem2.jpg"/>
          <p:cNvPicPr/>
          <p:nvPr/>
        </p:nvPicPr>
        <p:blipFill>
          <a:blip r:embed="rId1"/>
          <a:stretch/>
        </p:blipFill>
        <p:spPr>
          <a:xfrm>
            <a:off x="3699000" y="2702880"/>
            <a:ext cx="3889080" cy="2642040"/>
          </a:xfrm>
          <a:prstGeom prst="rect">
            <a:avLst/>
          </a:prstGeom>
          <a:ln w="0">
            <a:noFill/>
          </a:ln>
        </p:spPr>
      </p:pic>
      <p:sp>
        <p:nvSpPr>
          <p:cNvPr id="43" name="Title 17"/>
          <p:cNvSpPr/>
          <p:nvPr/>
        </p:nvSpPr>
        <p:spPr>
          <a:xfrm>
            <a:off x="566640" y="303120"/>
            <a:ext cx="8229240" cy="114264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en-US" sz="4000" spc="-1" strike="noStrike">
                <a:solidFill>
                  <a:srgbClr val="292a76"/>
                </a:solidFill>
                <a:latin typeface="Calibri"/>
              </a:rPr>
              <a:t>Como é minha vida hoje?</a:t>
            </a:r>
            <a:endParaRPr b="0" lang="pt-BR" sz="4000" spc="-1" strike="noStrike">
              <a:solidFill>
                <a:srgbClr val="000000"/>
              </a:solidFill>
              <a:latin typeface="Arial"/>
            </a:endParaRPr>
          </a:p>
        </p:txBody>
      </p:sp>
      <p:pic>
        <p:nvPicPr>
          <p:cNvPr id="44" name="Imagem 6" descr=""/>
          <p:cNvPicPr/>
          <p:nvPr/>
        </p:nvPicPr>
        <p:blipFill>
          <a:blip r:embed="rId2"/>
          <a:stretch/>
        </p:blipFill>
        <p:spPr>
          <a:xfrm>
            <a:off x="0" y="1317240"/>
            <a:ext cx="3963240" cy="5284800"/>
          </a:xfrm>
          <a:prstGeom prst="rect">
            <a:avLst/>
          </a:prstGeom>
          <a:ln w="0">
            <a:noFill/>
          </a:ln>
        </p:spPr>
      </p:pic>
      <p:pic>
        <p:nvPicPr>
          <p:cNvPr id="45" name="Imagem 9" descr=""/>
          <p:cNvPicPr/>
          <p:nvPr/>
        </p:nvPicPr>
        <p:blipFill>
          <a:blip r:embed="rId3"/>
          <a:stretch/>
        </p:blipFill>
        <p:spPr>
          <a:xfrm>
            <a:off x="7323840" y="1381680"/>
            <a:ext cx="4867920" cy="5220000"/>
          </a:xfrm>
          <a:prstGeom prst="rect">
            <a:avLst/>
          </a:prstGeom>
          <a:ln w="0">
            <a:noFill/>
          </a:ln>
        </p:spPr>
      </p:pic>
      <p:sp>
        <p:nvSpPr>
          <p:cNvPr id="46" name="PlaceHolder 1"/>
          <p:cNvSpPr>
            <a:spLocks noGrp="1"/>
          </p:cNvSpPr>
          <p:nvPr>
            <p:ph type="sldNum" idx="1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015D2A33-7F77-40A2-AE9F-2077D1A26611}" type="slidenum">
              <a:rPr b="1" lang="pt-BR" sz="1400" spc="-1" strike="noStrike">
                <a:solidFill>
                  <a:schemeClr val="lt1"/>
                </a:solidFill>
                <a:latin typeface="Calibri"/>
              </a:rPr>
              <a:t>4</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44"/>
                                        </p:tgtEl>
                                        <p:attrNameLst>
                                          <p:attrName>style.visibility</p:attrName>
                                        </p:attrNameLst>
                                      </p:cBhvr>
                                      <p:to>
                                        <p:strVal val="visible"/>
                                      </p:to>
                                    </p:set>
                                    <p:animEffect filter="fade" transition="in">
                                      <p:cBhvr additive="repl">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03" name="Imagem 2" descr=""/>
          <p:cNvPicPr/>
          <p:nvPr/>
        </p:nvPicPr>
        <p:blipFill>
          <a:blip r:embed="rId1"/>
          <a:stretch/>
        </p:blipFill>
        <p:spPr>
          <a:xfrm>
            <a:off x="2225520" y="1303920"/>
            <a:ext cx="7446960" cy="5553720"/>
          </a:xfrm>
          <a:prstGeom prst="rect">
            <a:avLst/>
          </a:prstGeom>
          <a:ln w="0">
            <a:noFill/>
          </a:ln>
        </p:spPr>
      </p:pic>
      <p:sp>
        <p:nvSpPr>
          <p:cNvPr id="204" name="PlaceHolder 1"/>
          <p:cNvSpPr>
            <a:spLocks noGrp="1"/>
          </p:cNvSpPr>
          <p:nvPr>
            <p:ph type="sldNum" idx="4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DA32319-7A5E-4E39-92B1-3A73C4E96C70}"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06" name="Imagem 1" descr=""/>
          <p:cNvPicPr/>
          <p:nvPr/>
        </p:nvPicPr>
        <p:blipFill>
          <a:blip r:embed="rId1"/>
          <a:stretch/>
        </p:blipFill>
        <p:spPr>
          <a:xfrm>
            <a:off x="2390040" y="1303920"/>
            <a:ext cx="7472520" cy="5553720"/>
          </a:xfrm>
          <a:prstGeom prst="rect">
            <a:avLst/>
          </a:prstGeom>
          <a:ln w="0">
            <a:noFill/>
          </a:ln>
        </p:spPr>
      </p:pic>
      <p:sp>
        <p:nvSpPr>
          <p:cNvPr id="207" name="PlaceHolder 1"/>
          <p:cNvSpPr>
            <a:spLocks noGrp="1"/>
          </p:cNvSpPr>
          <p:nvPr>
            <p:ph type="sldNum" idx="4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1A25044-2F2E-4A89-B823-A4A66089188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a:t>
            </a:r>
            <a:endParaRPr b="0" lang="pt-BR" sz="4000" spc="-1" strike="noStrike">
              <a:solidFill>
                <a:srgbClr val="000000"/>
              </a:solidFill>
              <a:latin typeface="Arial"/>
            </a:endParaRPr>
          </a:p>
        </p:txBody>
      </p:sp>
      <p:pic>
        <p:nvPicPr>
          <p:cNvPr id="209" name="Imagem 5" descr=""/>
          <p:cNvPicPr/>
          <p:nvPr/>
        </p:nvPicPr>
        <p:blipFill>
          <a:blip r:embed="rId1"/>
          <a:stretch/>
        </p:blipFill>
        <p:spPr>
          <a:xfrm>
            <a:off x="2597040" y="1303920"/>
            <a:ext cx="7379640" cy="5553720"/>
          </a:xfrm>
          <a:prstGeom prst="rect">
            <a:avLst/>
          </a:prstGeom>
          <a:ln w="0">
            <a:noFill/>
          </a:ln>
        </p:spPr>
      </p:pic>
      <p:sp>
        <p:nvSpPr>
          <p:cNvPr id="210" name="PlaceHolder 1"/>
          <p:cNvSpPr>
            <a:spLocks noGrp="1"/>
          </p:cNvSpPr>
          <p:nvPr>
            <p:ph type="sldNum" idx="4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1886688-D511-4255-A44F-09DE3372FC7D}"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12" name="Imagem 1" descr=""/>
          <p:cNvPicPr/>
          <p:nvPr/>
        </p:nvPicPr>
        <p:blipFill>
          <a:blip r:embed="rId1"/>
          <a:stretch/>
        </p:blipFill>
        <p:spPr>
          <a:xfrm>
            <a:off x="2576880" y="1296720"/>
            <a:ext cx="7389000" cy="5560920"/>
          </a:xfrm>
          <a:prstGeom prst="rect">
            <a:avLst/>
          </a:prstGeom>
          <a:ln w="0">
            <a:noFill/>
          </a:ln>
        </p:spPr>
      </p:pic>
      <p:sp>
        <p:nvSpPr>
          <p:cNvPr id="213" name="PlaceHolder 1"/>
          <p:cNvSpPr>
            <a:spLocks noGrp="1"/>
          </p:cNvSpPr>
          <p:nvPr>
            <p:ph type="sldNum" idx="4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44C6B8D-E549-47DB-85F6-0135623CC534}"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a:t>
            </a:r>
            <a:endParaRPr b="0" lang="pt-BR" sz="4000" spc="-1" strike="noStrike">
              <a:solidFill>
                <a:srgbClr val="000000"/>
              </a:solidFill>
              <a:latin typeface="Arial"/>
            </a:endParaRPr>
          </a:p>
        </p:txBody>
      </p:sp>
      <p:pic>
        <p:nvPicPr>
          <p:cNvPr id="215" name="Imagem 2" descr=""/>
          <p:cNvPicPr/>
          <p:nvPr/>
        </p:nvPicPr>
        <p:blipFill>
          <a:blip r:embed="rId1"/>
          <a:stretch/>
        </p:blipFill>
        <p:spPr>
          <a:xfrm>
            <a:off x="2365920" y="1303920"/>
            <a:ext cx="7380360" cy="5540400"/>
          </a:xfrm>
          <a:prstGeom prst="rect">
            <a:avLst/>
          </a:prstGeom>
          <a:ln w="0">
            <a:noFill/>
          </a:ln>
        </p:spPr>
      </p:pic>
      <p:sp>
        <p:nvSpPr>
          <p:cNvPr id="216" name="PlaceHolder 1"/>
          <p:cNvSpPr>
            <a:spLocks noGrp="1"/>
          </p:cNvSpPr>
          <p:nvPr>
            <p:ph type="sldNum" idx="4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1CA407F-3C13-40D2-AA01-7C0F37803B12}"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18" name="Imagem 2" descr=""/>
          <p:cNvPicPr/>
          <p:nvPr/>
        </p:nvPicPr>
        <p:blipFill>
          <a:blip r:embed="rId1"/>
          <a:stretch/>
        </p:blipFill>
        <p:spPr>
          <a:xfrm>
            <a:off x="2406240" y="1303920"/>
            <a:ext cx="7400520" cy="5555520"/>
          </a:xfrm>
          <a:prstGeom prst="rect">
            <a:avLst/>
          </a:prstGeom>
          <a:ln w="0">
            <a:noFill/>
          </a:ln>
        </p:spPr>
      </p:pic>
      <p:sp>
        <p:nvSpPr>
          <p:cNvPr id="219" name="PlaceHolder 1"/>
          <p:cNvSpPr>
            <a:spLocks noGrp="1"/>
          </p:cNvSpPr>
          <p:nvPr>
            <p:ph type="sldNum" idx="5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8E56E5F-D09C-49F1-A4C2-1DA2A63A5E6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21" name="Imagem 2" descr=""/>
          <p:cNvPicPr/>
          <p:nvPr/>
        </p:nvPicPr>
        <p:blipFill>
          <a:blip r:embed="rId1"/>
          <a:stretch/>
        </p:blipFill>
        <p:spPr>
          <a:xfrm>
            <a:off x="2416680" y="1303920"/>
            <a:ext cx="7653960" cy="5553720"/>
          </a:xfrm>
          <a:prstGeom prst="rect">
            <a:avLst/>
          </a:prstGeom>
          <a:ln w="0">
            <a:noFill/>
          </a:ln>
        </p:spPr>
      </p:pic>
      <p:sp>
        <p:nvSpPr>
          <p:cNvPr id="222" name="PlaceHolder 1"/>
          <p:cNvSpPr>
            <a:spLocks noGrp="1"/>
          </p:cNvSpPr>
          <p:nvPr>
            <p:ph type="sldNum" idx="5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0268498-7840-4609-ABF2-1A3679AB4E0B}"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pic>
        <p:nvPicPr>
          <p:cNvPr id="224" name="Imagem 1" descr=""/>
          <p:cNvPicPr/>
          <p:nvPr/>
        </p:nvPicPr>
        <p:blipFill>
          <a:blip r:embed="rId1"/>
          <a:stretch/>
        </p:blipFill>
        <p:spPr>
          <a:xfrm>
            <a:off x="2412720" y="1303920"/>
            <a:ext cx="7407360" cy="5553720"/>
          </a:xfrm>
          <a:prstGeom prst="rect">
            <a:avLst/>
          </a:prstGeom>
          <a:ln w="0">
            <a:noFill/>
          </a:ln>
        </p:spPr>
      </p:pic>
      <p:sp>
        <p:nvSpPr>
          <p:cNvPr id="225" name="PlaceHolder 1"/>
          <p:cNvSpPr>
            <a:spLocks noGrp="1"/>
          </p:cNvSpPr>
          <p:nvPr>
            <p:ph type="sldNum" idx="5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85A9676-8B84-454E-8F8A-353987523994}"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a:t>
            </a:r>
            <a:endParaRPr b="0" lang="pt-BR" sz="4000" spc="-1" strike="noStrike">
              <a:solidFill>
                <a:srgbClr val="000000"/>
              </a:solidFill>
              <a:latin typeface="Arial"/>
            </a:endParaRPr>
          </a:p>
        </p:txBody>
      </p:sp>
      <p:pic>
        <p:nvPicPr>
          <p:cNvPr id="227" name="Imagem 2" descr=""/>
          <p:cNvPicPr/>
          <p:nvPr/>
        </p:nvPicPr>
        <p:blipFill>
          <a:blip r:embed="rId1"/>
          <a:stretch/>
        </p:blipFill>
        <p:spPr>
          <a:xfrm>
            <a:off x="2715120" y="1303920"/>
            <a:ext cx="7377120" cy="5553720"/>
          </a:xfrm>
          <a:prstGeom prst="rect">
            <a:avLst/>
          </a:prstGeom>
          <a:ln w="0">
            <a:noFill/>
          </a:ln>
        </p:spPr>
      </p:pic>
      <p:sp>
        <p:nvSpPr>
          <p:cNvPr id="228" name="PlaceHolder 1"/>
          <p:cNvSpPr>
            <a:spLocks noGrp="1"/>
          </p:cNvSpPr>
          <p:nvPr>
            <p:ph type="sldNum" idx="5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D502F0C-B9C7-452A-9AA4-68D524C0970A}"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30" name="CaixaDeTexto 7"/>
          <p:cNvSpPr/>
          <p:nvPr/>
        </p:nvSpPr>
        <p:spPr>
          <a:xfrm>
            <a:off x="795240" y="1300680"/>
            <a:ext cx="11266560" cy="41130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pt-BR" sz="6600" spc="-1" strike="noStrike">
              <a:solidFill>
                <a:srgbClr val="000000"/>
              </a:solidFill>
              <a:latin typeface="Arial"/>
            </a:endParaRPr>
          </a:p>
          <a:p>
            <a:pPr algn="ctr" defTabSz="914400">
              <a:lnSpc>
                <a:spcPct val="100000"/>
              </a:lnSpc>
            </a:pPr>
            <a:endParaRPr b="0" lang="pt-BR" sz="6600" spc="-1" strike="noStrike">
              <a:solidFill>
                <a:srgbClr val="000000"/>
              </a:solidFill>
              <a:latin typeface="Arial"/>
            </a:endParaRPr>
          </a:p>
          <a:p>
            <a:pPr algn="ctr" defTabSz="914400">
              <a:lnSpc>
                <a:spcPct val="100000"/>
              </a:lnSpc>
            </a:pPr>
            <a:r>
              <a:rPr b="1" lang="pt-BR" sz="6600" spc="-1" strike="noStrike">
                <a:solidFill>
                  <a:srgbClr val="002060"/>
                </a:solidFill>
                <a:latin typeface="Calibri"/>
              </a:rPr>
              <a:t>SQL Server 2016 Instalado!!!</a:t>
            </a:r>
            <a:endParaRPr b="0" lang="pt-BR" sz="6600" spc="-1" strike="noStrike">
              <a:solidFill>
                <a:srgbClr val="000000"/>
              </a:solidFill>
              <a:latin typeface="Arial"/>
            </a:endParaRPr>
          </a:p>
        </p:txBody>
      </p:sp>
      <p:sp>
        <p:nvSpPr>
          <p:cNvPr id="231"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 SQL Server 2016 </a:t>
            </a:r>
            <a:endParaRPr b="0" lang="pt-BR" sz="4000" spc="-1" strike="noStrike">
              <a:solidFill>
                <a:srgbClr val="000000"/>
              </a:solidFill>
              <a:latin typeface="Arial"/>
            </a:endParaRPr>
          </a:p>
        </p:txBody>
      </p:sp>
      <p:sp>
        <p:nvSpPr>
          <p:cNvPr id="232" name="PlaceHolder 1"/>
          <p:cNvSpPr>
            <a:spLocks noGrp="1"/>
          </p:cNvSpPr>
          <p:nvPr>
            <p:ph type="sldNum" idx="5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429DAE9-4CAD-4F12-BFFA-8C51A4CF7FA5}"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itle 17"/>
          <p:cNvSpPr/>
          <p:nvPr/>
        </p:nvSpPr>
        <p:spPr>
          <a:xfrm>
            <a:off x="636120" y="452160"/>
            <a:ext cx="8229240" cy="77976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en-US" sz="4000" spc="-1" strike="noStrike">
                <a:solidFill>
                  <a:srgbClr val="292a76"/>
                </a:solidFill>
                <a:latin typeface="Calibri"/>
              </a:rPr>
              <a:t>#SQN ….      A verdade…</a:t>
            </a:r>
            <a:endParaRPr b="0" lang="pt-BR" sz="4000" spc="-1" strike="noStrike">
              <a:solidFill>
                <a:srgbClr val="000000"/>
              </a:solidFill>
              <a:latin typeface="Arial"/>
            </a:endParaRPr>
          </a:p>
        </p:txBody>
      </p:sp>
      <p:pic>
        <p:nvPicPr>
          <p:cNvPr id="48" name="Imagem 4" descr=""/>
          <p:cNvPicPr/>
          <p:nvPr/>
        </p:nvPicPr>
        <p:blipFill>
          <a:blip r:embed="rId1"/>
          <a:stretch/>
        </p:blipFill>
        <p:spPr>
          <a:xfrm>
            <a:off x="0" y="2545920"/>
            <a:ext cx="5707080" cy="4216680"/>
          </a:xfrm>
          <a:prstGeom prst="rect">
            <a:avLst/>
          </a:prstGeom>
          <a:ln w="0">
            <a:noFill/>
          </a:ln>
        </p:spPr>
      </p:pic>
      <p:pic>
        <p:nvPicPr>
          <p:cNvPr id="49" name="Imagem 6" descr=""/>
          <p:cNvPicPr/>
          <p:nvPr/>
        </p:nvPicPr>
        <p:blipFill>
          <a:blip r:embed="rId2"/>
          <a:stretch/>
        </p:blipFill>
        <p:spPr>
          <a:xfrm>
            <a:off x="6575040" y="2545920"/>
            <a:ext cx="5616360" cy="4216680"/>
          </a:xfrm>
          <a:prstGeom prst="rect">
            <a:avLst/>
          </a:prstGeom>
          <a:ln w="0">
            <a:noFill/>
          </a:ln>
        </p:spPr>
      </p:pic>
      <p:sp>
        <p:nvSpPr>
          <p:cNvPr id="50" name="CaixaDeTexto 7"/>
          <p:cNvSpPr/>
          <p:nvPr/>
        </p:nvSpPr>
        <p:spPr>
          <a:xfrm>
            <a:off x="579240" y="1675440"/>
            <a:ext cx="4235040" cy="5468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pt-BR" sz="3000" spc="-1" strike="noStrike">
                <a:solidFill>
                  <a:srgbClr val="292a76"/>
                </a:solidFill>
                <a:latin typeface="Calibri"/>
              </a:rPr>
              <a:t>Hora extra bombando!</a:t>
            </a:r>
            <a:endParaRPr b="0" lang="pt-BR" sz="3000" spc="-1" strike="noStrike">
              <a:solidFill>
                <a:srgbClr val="000000"/>
              </a:solidFill>
              <a:latin typeface="Arial"/>
            </a:endParaRPr>
          </a:p>
        </p:txBody>
      </p:sp>
      <p:sp>
        <p:nvSpPr>
          <p:cNvPr id="51" name="CaixaDeTexto 8"/>
          <p:cNvSpPr/>
          <p:nvPr/>
        </p:nvSpPr>
        <p:spPr>
          <a:xfrm>
            <a:off x="7293960" y="1444680"/>
            <a:ext cx="4345920" cy="1461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292a76"/>
                </a:solidFill>
                <a:latin typeface="Calibri"/>
              </a:rPr>
              <a:t>Quando não está fazendo hora extra, estudando!</a:t>
            </a:r>
            <a:endParaRPr b="0" lang="pt-BR" sz="3000" spc="-1" strike="noStrike">
              <a:solidFill>
                <a:srgbClr val="000000"/>
              </a:solidFill>
              <a:latin typeface="Arial"/>
            </a:endParaRPr>
          </a:p>
        </p:txBody>
      </p:sp>
      <p:sp>
        <p:nvSpPr>
          <p:cNvPr id="52" name="PlaceHolder 1"/>
          <p:cNvSpPr>
            <a:spLocks noGrp="1"/>
          </p:cNvSpPr>
          <p:nvPr>
            <p:ph type="sldNum" idx="1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4B94496-B8B0-4039-B3A7-5C4D115AD18B}"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50"/>
                                        </p:tgtEl>
                                        <p:attrNameLst>
                                          <p:attrName>style.visibility</p:attrName>
                                        </p:attrNameLst>
                                      </p:cBhvr>
                                      <p:to>
                                        <p:strVal val="visible"/>
                                      </p:to>
                                    </p:set>
                                  </p:childTnLst>
                                </p:cTn>
                              </p:par>
                              <p:par>
                                <p:cTn id="72" nodeType="withEffect" fill="hold" presetClass="entr" presetID="1">
                                  <p:stCondLst>
                                    <p:cond delay="0"/>
                                  </p:stCondLst>
                                  <p:childTnLst>
                                    <p:set>
                                      <p:cBhvr>
                                        <p:cTn id="73" dur="1" fill="hold">
                                          <p:stCondLst>
                                            <p:cond delay="0"/>
                                          </p:stCondLst>
                                        </p:cTn>
                                        <p:tgtEl>
                                          <p:spTgt spid="4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49"/>
                                        </p:tgtEl>
                                        <p:attrNameLst>
                                          <p:attrName>style.visibility</p:attrName>
                                        </p:attrNameLst>
                                      </p:cBhvr>
                                      <p:to>
                                        <p:strVal val="visible"/>
                                      </p:to>
                                    </p:set>
                                  </p:childTnLst>
                                </p:cTn>
                              </p:par>
                              <p:par>
                                <p:cTn id="78" nodeType="withEffect" fill="hold" presetClass="entr" presetID="1">
                                  <p:stCondLst>
                                    <p:cond delay="0"/>
                                  </p:stCondLst>
                                  <p:childTnLst>
                                    <p:set>
                                      <p:cBhvr>
                                        <p:cTn id="7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34"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Adicionar um Recurso ao SQL Server </a:t>
            </a:r>
            <a:endParaRPr b="0" lang="pt-BR" sz="4000" spc="-1" strike="noStrike">
              <a:solidFill>
                <a:srgbClr val="000000"/>
              </a:solidFill>
              <a:latin typeface="Arial"/>
            </a:endParaRPr>
          </a:p>
        </p:txBody>
      </p:sp>
      <p:pic>
        <p:nvPicPr>
          <p:cNvPr id="235" name="Imagem 7" descr=""/>
          <p:cNvPicPr/>
          <p:nvPr/>
        </p:nvPicPr>
        <p:blipFill>
          <a:blip r:embed="rId1"/>
          <a:stretch/>
        </p:blipFill>
        <p:spPr>
          <a:xfrm>
            <a:off x="939960" y="2072160"/>
            <a:ext cx="10296000" cy="3285720"/>
          </a:xfrm>
          <a:prstGeom prst="rect">
            <a:avLst/>
          </a:prstGeom>
          <a:ln w="0">
            <a:noFill/>
          </a:ln>
        </p:spPr>
      </p:pic>
      <p:sp>
        <p:nvSpPr>
          <p:cNvPr id="236" name="PlaceHolder 1"/>
          <p:cNvSpPr>
            <a:spLocks noGrp="1"/>
          </p:cNvSpPr>
          <p:nvPr>
            <p:ph type="sldNum" idx="5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EB7D2D1-C7D2-4B71-8EE5-0BA5E4241D67}"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Adicionar um Recurso ao SQL Server </a:t>
            </a:r>
            <a:endParaRPr b="0" lang="pt-BR" sz="4000" spc="-1" strike="noStrike">
              <a:solidFill>
                <a:srgbClr val="000000"/>
              </a:solidFill>
              <a:latin typeface="Arial"/>
            </a:endParaRPr>
          </a:p>
        </p:txBody>
      </p:sp>
      <p:pic>
        <p:nvPicPr>
          <p:cNvPr id="238" name="Imagem 6" descr=""/>
          <p:cNvPicPr/>
          <p:nvPr/>
        </p:nvPicPr>
        <p:blipFill>
          <a:blip r:embed="rId1"/>
          <a:stretch/>
        </p:blipFill>
        <p:spPr>
          <a:xfrm>
            <a:off x="2675880" y="1431360"/>
            <a:ext cx="6839640" cy="5039640"/>
          </a:xfrm>
          <a:prstGeom prst="rect">
            <a:avLst/>
          </a:prstGeom>
          <a:ln w="0">
            <a:noFill/>
          </a:ln>
        </p:spPr>
      </p:pic>
      <p:sp>
        <p:nvSpPr>
          <p:cNvPr id="239" name="PlaceHolder 1"/>
          <p:cNvSpPr>
            <a:spLocks noGrp="1"/>
          </p:cNvSpPr>
          <p:nvPr>
            <p:ph type="sldNum" idx="5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EBFC280-6FDB-40DC-A902-EB3BC6EC1386}"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Adicionar um Recurso ao SQL Server </a:t>
            </a:r>
            <a:endParaRPr b="0" lang="pt-BR" sz="4000" spc="-1" strike="noStrike">
              <a:solidFill>
                <a:srgbClr val="000000"/>
              </a:solidFill>
              <a:latin typeface="Arial"/>
            </a:endParaRPr>
          </a:p>
        </p:txBody>
      </p:sp>
      <p:pic>
        <p:nvPicPr>
          <p:cNvPr id="241" name="Imagem 5" descr=""/>
          <p:cNvPicPr/>
          <p:nvPr/>
        </p:nvPicPr>
        <p:blipFill>
          <a:blip r:embed="rId1"/>
          <a:stretch/>
        </p:blipFill>
        <p:spPr>
          <a:xfrm>
            <a:off x="2675880" y="1431360"/>
            <a:ext cx="6839640" cy="5039640"/>
          </a:xfrm>
          <a:prstGeom prst="rect">
            <a:avLst/>
          </a:prstGeom>
          <a:ln w="0">
            <a:noFill/>
          </a:ln>
        </p:spPr>
      </p:pic>
      <p:sp>
        <p:nvSpPr>
          <p:cNvPr id="242" name="PlaceHolder 1"/>
          <p:cNvSpPr>
            <a:spLocks noGrp="1"/>
          </p:cNvSpPr>
          <p:nvPr>
            <p:ph type="sldNum" idx="5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4E8342D6-5125-4392-996D-FD55F92F870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Adicionar um Recurso ao SQL Server </a:t>
            </a:r>
            <a:endParaRPr b="0" lang="pt-BR" sz="4000" spc="-1" strike="noStrike">
              <a:solidFill>
                <a:srgbClr val="000000"/>
              </a:solidFill>
              <a:latin typeface="Arial"/>
            </a:endParaRPr>
          </a:p>
        </p:txBody>
      </p:sp>
      <p:pic>
        <p:nvPicPr>
          <p:cNvPr id="244" name="Imagem 6" descr=""/>
          <p:cNvPicPr/>
          <p:nvPr/>
        </p:nvPicPr>
        <p:blipFill>
          <a:blip r:embed="rId1"/>
          <a:stretch/>
        </p:blipFill>
        <p:spPr>
          <a:xfrm>
            <a:off x="2675880" y="1431360"/>
            <a:ext cx="6839640" cy="5039640"/>
          </a:xfrm>
          <a:prstGeom prst="rect">
            <a:avLst/>
          </a:prstGeom>
          <a:ln w="0">
            <a:noFill/>
          </a:ln>
        </p:spPr>
      </p:pic>
      <p:sp>
        <p:nvSpPr>
          <p:cNvPr id="245" name="PlaceHolder 1"/>
          <p:cNvSpPr>
            <a:spLocks noGrp="1"/>
          </p:cNvSpPr>
          <p:nvPr>
            <p:ph type="sldNum" idx="5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1C83D00-5671-4E87-BA28-E993EA824EC9}"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47" name="CaixaDeTexto 7"/>
          <p:cNvSpPr/>
          <p:nvPr/>
        </p:nvSpPr>
        <p:spPr>
          <a:xfrm>
            <a:off x="795240" y="1300680"/>
            <a:ext cx="11266560" cy="41130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pt-BR" sz="6600" spc="-1" strike="noStrike">
              <a:solidFill>
                <a:srgbClr val="000000"/>
              </a:solidFill>
              <a:latin typeface="Arial"/>
            </a:endParaRPr>
          </a:p>
          <a:p>
            <a:pPr algn="ctr" defTabSz="914400">
              <a:lnSpc>
                <a:spcPct val="100000"/>
              </a:lnSpc>
            </a:pPr>
            <a:endParaRPr b="0" lang="pt-BR" sz="6600" spc="-1" strike="noStrike">
              <a:solidFill>
                <a:srgbClr val="000000"/>
              </a:solidFill>
              <a:latin typeface="Arial"/>
            </a:endParaRPr>
          </a:p>
          <a:p>
            <a:pPr algn="ctr" defTabSz="914400">
              <a:lnSpc>
                <a:spcPct val="100000"/>
              </a:lnSpc>
            </a:pPr>
            <a:r>
              <a:rPr b="1" lang="pt-BR" sz="6600" spc="-1" strike="noStrike">
                <a:solidFill>
                  <a:srgbClr val="002060"/>
                </a:solidFill>
                <a:latin typeface="Calibri"/>
              </a:rPr>
              <a:t>SQL Server 2014 Atualizado</a:t>
            </a:r>
            <a:endParaRPr b="0" lang="pt-BR" sz="6600" spc="-1" strike="noStrike">
              <a:solidFill>
                <a:srgbClr val="000000"/>
              </a:solidFill>
              <a:latin typeface="Arial"/>
            </a:endParaRPr>
          </a:p>
        </p:txBody>
      </p:sp>
      <p:sp>
        <p:nvSpPr>
          <p:cNvPr id="248"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Adicionar um Recurso ao SQL Server </a:t>
            </a:r>
            <a:endParaRPr b="0" lang="pt-BR" sz="4000" spc="-1" strike="noStrike">
              <a:solidFill>
                <a:srgbClr val="000000"/>
              </a:solidFill>
              <a:latin typeface="Arial"/>
            </a:endParaRPr>
          </a:p>
        </p:txBody>
      </p:sp>
      <p:sp>
        <p:nvSpPr>
          <p:cNvPr id="249" name="PlaceHolder 1"/>
          <p:cNvSpPr>
            <a:spLocks noGrp="1"/>
          </p:cNvSpPr>
          <p:nvPr>
            <p:ph type="sldNum" idx="5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7DDC486-387B-46E0-A821-6BFEEB25F967}"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51" name="CaixaDeTexto 7"/>
          <p:cNvSpPr/>
          <p:nvPr/>
        </p:nvSpPr>
        <p:spPr>
          <a:xfrm>
            <a:off x="795240" y="1300680"/>
            <a:ext cx="11266560" cy="5041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Instalação do último Service Pack disponível para a versão utilizada</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Sempre instalar em um servidor de homologação antes</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Sempre realizar backup das bases</a:t>
            </a:r>
            <a:endParaRPr b="0" lang="pt-BR" sz="24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Instalar </a:t>
            </a:r>
            <a:r>
              <a:rPr b="1" lang="pt-BR" sz="2800" spc="-1" strike="noStrike">
                <a:solidFill>
                  <a:srgbClr val="002060"/>
                </a:solidFill>
                <a:latin typeface="Calibri"/>
              </a:rPr>
              <a:t>Hotfixes</a:t>
            </a:r>
            <a:r>
              <a:rPr b="0" lang="pt-BR" sz="2800" spc="-1" strike="noStrike">
                <a:solidFill>
                  <a:srgbClr val="002060"/>
                </a:solidFill>
                <a:latin typeface="Calibri"/>
              </a:rPr>
              <a:t>?</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400" spc="-1" strike="noStrike">
                <a:solidFill>
                  <a:srgbClr val="002060"/>
                </a:solidFill>
                <a:latin typeface="Calibri"/>
              </a:rPr>
              <a:t>Um pacote de atualizações que são desenvolvidos para corrigir problemas específicos de clientes que reportaram um comportamento não esperado (BUG) no SQL server.</a:t>
            </a:r>
            <a:endParaRPr b="0" lang="pt-BR" sz="2400" spc="-1" strike="noStrike">
              <a:solidFill>
                <a:srgbClr val="000000"/>
              </a:solidFill>
              <a:latin typeface="Arial"/>
            </a:endParaRPr>
          </a:p>
          <a:p>
            <a:pPr lvl="1" marL="914400" indent="-457200" defTabSz="914400">
              <a:lnSpc>
                <a:spcPct val="100000"/>
              </a:lnSpc>
              <a:buClr>
                <a:srgbClr val="002060"/>
              </a:buClr>
              <a:buFont typeface="Arial"/>
              <a:buChar char="•"/>
            </a:pPr>
            <a:r>
              <a:rPr b="0" lang="pt-BR" sz="1800" spc="-1" strike="noStrike" u="sng">
                <a:solidFill>
                  <a:srgbClr val="0563c1"/>
                </a:solidFill>
                <a:uFillTx/>
                <a:latin typeface="Calibri"/>
                <a:hlinkClick r:id="rId1"/>
              </a:rPr>
              <a:t>http://luticm.blogspot.com.br/2015/07/cumulative-update-aplicar-ou-nao-eis.html</a:t>
            </a:r>
            <a:endParaRPr b="0" lang="pt-BR" sz="1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1800" spc="-1" strike="noStrike" u="sng">
                <a:solidFill>
                  <a:srgbClr val="0563c1"/>
                </a:solidFill>
                <a:uFillTx/>
                <a:latin typeface="Calibri"/>
                <a:hlinkClick r:id="rId2"/>
              </a:rPr>
              <a:t>https://blogs.msdn.microsoft.com/sqlreleaseservices/announcing-updates-to-the-sql-server-incremental-servicing-model-ism/</a:t>
            </a:r>
            <a:endParaRPr b="0" lang="pt-BR" sz="18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p:txBody>
      </p:sp>
      <p:sp>
        <p:nvSpPr>
          <p:cNvPr id="252"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Configurações Pós Instalação</a:t>
            </a:r>
            <a:endParaRPr b="0" lang="pt-BR" sz="4000" spc="-1" strike="noStrike">
              <a:solidFill>
                <a:srgbClr val="000000"/>
              </a:solidFill>
              <a:latin typeface="Arial"/>
            </a:endParaRPr>
          </a:p>
        </p:txBody>
      </p:sp>
      <p:sp>
        <p:nvSpPr>
          <p:cNvPr id="253" name="PlaceHolder 1"/>
          <p:cNvSpPr>
            <a:spLocks noGrp="1"/>
          </p:cNvSpPr>
          <p:nvPr>
            <p:ph type="sldNum" idx="6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B58FC22-87BB-45EA-BE5B-22B9147D5980}"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91" dur="indefinite" restart="never" nodeType="tmRoot">
          <p:childTnLst>
            <p:seq>
              <p:cTn id="392" dur="indefinite" nodeType="mainSeq">
                <p:childTnLst>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251">
                                            <p:txEl>
                                              <p:pRg st="1" end="1"/>
                                            </p:txEl>
                                          </p:spTgt>
                                        </p:tgtEl>
                                        <p:attrNameLst>
                                          <p:attrName>style.visibility</p:attrName>
                                        </p:attrNameLst>
                                      </p:cBhvr>
                                      <p:to>
                                        <p:strVal val="visible"/>
                                      </p:to>
                                    </p:set>
                                  </p:childTnLst>
                                </p:cTn>
                              </p:par>
                              <p:par>
                                <p:cTn id="397" nodeType="withEffect" fill="hold" presetClass="entr" presetID="1">
                                  <p:stCondLst>
                                    <p:cond delay="0"/>
                                  </p:stCondLst>
                                  <p:childTnLst>
                                    <p:set>
                                      <p:cBhvr>
                                        <p:cTn id="398" dur="1" fill="hold">
                                          <p:stCondLst>
                                            <p:cond delay="0"/>
                                          </p:stCondLst>
                                        </p:cTn>
                                        <p:tgtEl>
                                          <p:spTgt spid="251">
                                            <p:txEl>
                                              <p:pRg st="2" end="2"/>
                                            </p:txEl>
                                          </p:spTgt>
                                        </p:tgtEl>
                                        <p:attrNameLst>
                                          <p:attrName>style.visibility</p:attrName>
                                        </p:attrNameLst>
                                      </p:cBhvr>
                                      <p:to>
                                        <p:strVal val="visible"/>
                                      </p:to>
                                    </p:set>
                                  </p:childTnLst>
                                </p:cTn>
                              </p:par>
                              <p:par>
                                <p:cTn id="399" nodeType="withEffect" fill="hold" presetClass="entr" presetID="1">
                                  <p:stCondLst>
                                    <p:cond delay="0"/>
                                  </p:stCondLst>
                                  <p:childTnLst>
                                    <p:set>
                                      <p:cBhvr>
                                        <p:cTn id="400"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251">
                                            <p:txEl>
                                              <p:pRg st="5" end="5"/>
                                            </p:txEl>
                                          </p:spTgt>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251">
                                            <p:txEl>
                                              <p:pRg st="6" end="6"/>
                                            </p:txEl>
                                          </p:spTgt>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1">
                                  <p:stCondLst>
                                    <p:cond delay="0"/>
                                  </p:stCondLst>
                                  <p:childTnLst>
                                    <p:set>
                                      <p:cBhvr>
                                        <p:cTn id="410" dur="1" fill="hold">
                                          <p:stCondLst>
                                            <p:cond delay="0"/>
                                          </p:stCondLst>
                                        </p:cTn>
                                        <p:tgtEl>
                                          <p:spTgt spid="251">
                                            <p:txEl>
                                              <p:pRg st="7" end="7"/>
                                            </p:txEl>
                                          </p:spTgt>
                                        </p:tgtEl>
                                        <p:attrNameLst>
                                          <p:attrName>style.visibility</p:attrName>
                                        </p:attrNameLst>
                                      </p:cBhvr>
                                      <p:to>
                                        <p:strVal val="visible"/>
                                      </p:to>
                                    </p:set>
                                  </p:childTnLst>
                                </p:cTn>
                              </p:par>
                              <p:par>
                                <p:cTn id="411" nodeType="withEffect" fill="hold" presetClass="entr" presetID="1">
                                  <p:stCondLst>
                                    <p:cond delay="0"/>
                                  </p:stCondLst>
                                  <p:childTnLst>
                                    <p:set>
                                      <p:cBhvr>
                                        <p:cTn id="412" dur="1" fill="hold">
                                          <p:stCondLst>
                                            <p:cond delay="0"/>
                                          </p:stCondLst>
                                        </p:cTn>
                                        <p:tgtEl>
                                          <p:spTgt spid="25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55" name="CaixaDeTexto 7"/>
          <p:cNvSpPr/>
          <p:nvPr/>
        </p:nvSpPr>
        <p:spPr>
          <a:xfrm>
            <a:off x="795240" y="1300680"/>
            <a:ext cx="11266560" cy="780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1800" spc="-1" strike="noStrike">
              <a:solidFill>
                <a:srgbClr val="000000"/>
              </a:solidFill>
              <a:latin typeface="Arial"/>
            </a:endParaRPr>
          </a:p>
          <a:p>
            <a:pPr marL="285840" indent="-285840" defTabSz="914400">
              <a:lnSpc>
                <a:spcPct val="100000"/>
              </a:lnSpc>
              <a:buClr>
                <a:srgbClr val="000000"/>
              </a:buClr>
              <a:buFont typeface="Arial"/>
              <a:buChar char="•"/>
            </a:pPr>
            <a:r>
              <a:rPr b="0" lang="pt-BR" sz="2400" spc="-1" strike="noStrike" u="sng">
                <a:solidFill>
                  <a:schemeClr val="dk1"/>
                </a:solidFill>
                <a:uFillTx/>
                <a:latin typeface="Calibri"/>
                <a:hlinkClick r:id="rId1"/>
              </a:rPr>
              <a:t>https://buildnumbers.wordpress.com/sqlserver/</a:t>
            </a:r>
            <a:endParaRPr b="0" lang="pt-BR" sz="2400" spc="-1" strike="noStrike">
              <a:solidFill>
                <a:srgbClr val="000000"/>
              </a:solidFill>
              <a:latin typeface="Arial"/>
            </a:endParaRPr>
          </a:p>
        </p:txBody>
      </p:sp>
      <p:sp>
        <p:nvSpPr>
          <p:cNvPr id="256"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Site SQL Server Build Numbers</a:t>
            </a:r>
            <a:endParaRPr b="0" lang="pt-BR" sz="4000" spc="-1" strike="noStrike">
              <a:solidFill>
                <a:srgbClr val="000000"/>
              </a:solidFill>
              <a:latin typeface="Arial"/>
            </a:endParaRPr>
          </a:p>
        </p:txBody>
      </p:sp>
      <p:pic>
        <p:nvPicPr>
          <p:cNvPr id="257" name="Imagem 2" descr=""/>
          <p:cNvPicPr/>
          <p:nvPr/>
        </p:nvPicPr>
        <p:blipFill>
          <a:blip r:embed="rId2"/>
          <a:stretch/>
        </p:blipFill>
        <p:spPr>
          <a:xfrm>
            <a:off x="1920240" y="2397960"/>
            <a:ext cx="7873560" cy="4095360"/>
          </a:xfrm>
          <a:prstGeom prst="rect">
            <a:avLst/>
          </a:prstGeom>
          <a:ln w="0">
            <a:noFill/>
          </a:ln>
        </p:spPr>
      </p:pic>
      <p:sp>
        <p:nvSpPr>
          <p:cNvPr id="258" name="PlaceHolder 1"/>
          <p:cNvSpPr>
            <a:spLocks noGrp="1"/>
          </p:cNvSpPr>
          <p:nvPr>
            <p:ph type="sldNum" idx="6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B66F080-DC7B-4AD7-B450-E449EB007181}"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2" descr="Checking one of our production servers to see if there are updates. Last update of the instance was over 2 years ago"/>
          <p:cNvPicPr/>
          <p:nvPr/>
        </p:nvPicPr>
        <p:blipFill>
          <a:blip r:embed="rId1"/>
          <a:stretch/>
        </p:blipFill>
        <p:spPr>
          <a:xfrm>
            <a:off x="4952880" y="1514520"/>
            <a:ext cx="6082920" cy="4752360"/>
          </a:xfrm>
          <a:prstGeom prst="rect">
            <a:avLst/>
          </a:prstGeom>
          <a:ln w="0">
            <a:noFill/>
          </a:ln>
        </p:spPr>
      </p:pic>
      <p:sp>
        <p:nvSpPr>
          <p:cNvPr id="260" name="Retângulo 5"/>
          <p:cNvSpPr/>
          <p:nvPr/>
        </p:nvSpPr>
        <p:spPr>
          <a:xfrm>
            <a:off x="340200" y="1744200"/>
            <a:ext cx="442224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3600" spc="-1" strike="noStrike">
                <a:solidFill>
                  <a:srgbClr val="292a76"/>
                </a:solidFill>
                <a:latin typeface="Calibri"/>
              </a:rPr>
              <a:t>“</a:t>
            </a:r>
            <a:r>
              <a:rPr b="0" lang="pt-BR" sz="3600" spc="-1" strike="noStrike">
                <a:solidFill>
                  <a:srgbClr val="292a76"/>
                </a:solidFill>
                <a:latin typeface="Calibri"/>
              </a:rPr>
              <a:t>Quando você verifica que o último update do seu servidor foi há 2 anos”</a:t>
            </a:r>
            <a:endParaRPr b="0" lang="pt-BR" sz="3600" spc="-1" strike="noStrike">
              <a:solidFill>
                <a:srgbClr val="000000"/>
              </a:solidFill>
              <a:latin typeface="Arial"/>
            </a:endParaRPr>
          </a:p>
        </p:txBody>
      </p:sp>
      <p:sp>
        <p:nvSpPr>
          <p:cNvPr id="261" name="PlaceHolder 1"/>
          <p:cNvSpPr>
            <a:spLocks noGrp="1"/>
          </p:cNvSpPr>
          <p:nvPr>
            <p:ph type="sldNum" idx="6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CB630A7-DCF2-451A-BE80-4F76A1EC1C20}"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 </a:t>
            </a:r>
            <a:r>
              <a:rPr b="1" lang="pt-BR" sz="4000" spc="-1" strike="noStrike">
                <a:solidFill>
                  <a:srgbClr val="002060"/>
                </a:solidFill>
                <a:latin typeface="Calibri"/>
              </a:rPr>
              <a:t>Service Pack</a:t>
            </a:r>
            <a:endParaRPr b="0" lang="pt-BR" sz="4000" spc="-1" strike="noStrike">
              <a:solidFill>
                <a:srgbClr val="000000"/>
              </a:solidFill>
              <a:latin typeface="Arial"/>
            </a:endParaRPr>
          </a:p>
        </p:txBody>
      </p:sp>
      <p:pic>
        <p:nvPicPr>
          <p:cNvPr id="263" name="Imagem 5" descr="Instalação Service Pack 1.png"/>
          <p:cNvPicPr/>
          <p:nvPr/>
        </p:nvPicPr>
        <p:blipFill>
          <a:blip r:embed="rId1"/>
          <a:stretch/>
        </p:blipFill>
        <p:spPr>
          <a:xfrm>
            <a:off x="2675880" y="1431360"/>
            <a:ext cx="6839640" cy="5039640"/>
          </a:xfrm>
          <a:prstGeom prst="rect">
            <a:avLst/>
          </a:prstGeom>
          <a:ln w="0">
            <a:noFill/>
          </a:ln>
        </p:spPr>
      </p:pic>
      <p:sp>
        <p:nvSpPr>
          <p:cNvPr id="264" name="PlaceHolder 1"/>
          <p:cNvSpPr>
            <a:spLocks noGrp="1"/>
          </p:cNvSpPr>
          <p:nvPr>
            <p:ph type="sldNum" idx="6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B576927-5208-4B0A-B04A-BB297BC6051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 </a:t>
            </a:r>
            <a:r>
              <a:rPr b="1" lang="pt-BR" sz="4000" spc="-1" strike="noStrike">
                <a:solidFill>
                  <a:srgbClr val="002060"/>
                </a:solidFill>
                <a:latin typeface="Calibri"/>
              </a:rPr>
              <a:t>Service Pack</a:t>
            </a:r>
            <a:endParaRPr b="0" lang="pt-BR" sz="4000" spc="-1" strike="noStrike">
              <a:solidFill>
                <a:srgbClr val="000000"/>
              </a:solidFill>
              <a:latin typeface="Arial"/>
            </a:endParaRPr>
          </a:p>
        </p:txBody>
      </p:sp>
      <p:pic>
        <p:nvPicPr>
          <p:cNvPr id="266" name="Imagem 6" descr="Instalação Service Pack 2.png"/>
          <p:cNvPicPr/>
          <p:nvPr/>
        </p:nvPicPr>
        <p:blipFill>
          <a:blip r:embed="rId1"/>
          <a:stretch/>
        </p:blipFill>
        <p:spPr>
          <a:xfrm>
            <a:off x="2675880" y="1431360"/>
            <a:ext cx="6839640" cy="5039640"/>
          </a:xfrm>
          <a:prstGeom prst="rect">
            <a:avLst/>
          </a:prstGeom>
          <a:ln w="0">
            <a:noFill/>
          </a:ln>
        </p:spPr>
      </p:pic>
      <p:sp>
        <p:nvSpPr>
          <p:cNvPr id="267" name="PlaceHolder 1"/>
          <p:cNvSpPr>
            <a:spLocks noGrp="1"/>
          </p:cNvSpPr>
          <p:nvPr>
            <p:ph type="sldNum" idx="6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75BE145-CC28-404C-A2DE-3BD5E78721FD}"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Title 17"/>
          <p:cNvSpPr/>
          <p:nvPr/>
        </p:nvSpPr>
        <p:spPr>
          <a:xfrm>
            <a:off x="191880" y="452160"/>
            <a:ext cx="8454960" cy="206460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90000"/>
              </a:lnSpc>
            </a:pPr>
            <a:r>
              <a:rPr b="1" lang="en-US" sz="4000" spc="-1" strike="noStrike">
                <a:solidFill>
                  <a:srgbClr val="292a76"/>
                </a:solidFill>
                <a:latin typeface="Calibri"/>
              </a:rPr>
              <a:t>Apesar de que…</a:t>
            </a:r>
            <a:endParaRPr b="0" lang="pt-BR" sz="4000" spc="-1" strike="noStrike">
              <a:solidFill>
                <a:srgbClr val="000000"/>
              </a:solidFill>
              <a:latin typeface="Arial"/>
            </a:endParaRPr>
          </a:p>
        </p:txBody>
      </p:sp>
      <p:sp>
        <p:nvSpPr>
          <p:cNvPr id="54" name="Retângulo 1"/>
          <p:cNvSpPr/>
          <p:nvPr/>
        </p:nvSpPr>
        <p:spPr>
          <a:xfrm>
            <a:off x="598320" y="1485000"/>
            <a:ext cx="10983600" cy="2375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000" spc="-1" strike="noStrike">
                <a:solidFill>
                  <a:srgbClr val="292a76"/>
                </a:solidFill>
                <a:latin typeface="Calibri"/>
              </a:rPr>
              <a:t>Após muitos anos de trabalho duro… </a:t>
            </a:r>
            <a:endParaRPr b="0" lang="pt-BR" sz="3000" spc="-1" strike="noStrike">
              <a:solidFill>
                <a:srgbClr val="000000"/>
              </a:solidFill>
              <a:latin typeface="Arial"/>
            </a:endParaRPr>
          </a:p>
          <a:p>
            <a:pPr algn="ctr" defTabSz="914400">
              <a:lnSpc>
                <a:spcPct val="100000"/>
              </a:lnSpc>
            </a:pPr>
            <a:r>
              <a:rPr b="1" lang="en-US" sz="3000" spc="-1" strike="noStrike">
                <a:solidFill>
                  <a:srgbClr val="292a76"/>
                </a:solidFill>
                <a:latin typeface="Calibri"/>
              </a:rPr>
              <a:t>Como a vida é muito curta e não sabemos o dia de amanhã… </a:t>
            </a:r>
            <a:endParaRPr b="0" lang="pt-BR" sz="3000" spc="-1" strike="noStrike">
              <a:solidFill>
                <a:srgbClr val="000000"/>
              </a:solidFill>
              <a:latin typeface="Arial"/>
            </a:endParaRPr>
          </a:p>
          <a:p>
            <a:pPr algn="ctr" defTabSz="914400">
              <a:lnSpc>
                <a:spcPct val="100000"/>
              </a:lnSpc>
            </a:pPr>
            <a:r>
              <a:rPr b="1" lang="en-US" sz="3000" spc="-1" strike="noStrike">
                <a:solidFill>
                  <a:srgbClr val="292a76"/>
                </a:solidFill>
                <a:latin typeface="Calibri"/>
              </a:rPr>
              <a:t>Parcelando </a:t>
            </a:r>
            <a:endParaRPr b="0" lang="pt-BR" sz="3000" spc="-1" strike="noStrike">
              <a:solidFill>
                <a:srgbClr val="000000"/>
              </a:solidFill>
              <a:latin typeface="Arial"/>
            </a:endParaRPr>
          </a:p>
          <a:p>
            <a:pPr algn="ctr" defTabSz="914400">
              <a:lnSpc>
                <a:spcPct val="100000"/>
              </a:lnSpc>
            </a:pPr>
            <a:r>
              <a:rPr b="1" lang="en-US" sz="3000" spc="-1" strike="noStrike">
                <a:solidFill>
                  <a:srgbClr val="292a76"/>
                </a:solidFill>
                <a:latin typeface="Calibri"/>
              </a:rPr>
              <a:t>em 12 vezes…</a:t>
            </a:r>
            <a:endParaRPr b="0" lang="pt-BR" sz="3000" spc="-1" strike="noStrike">
              <a:solidFill>
                <a:srgbClr val="000000"/>
              </a:solidFill>
              <a:latin typeface="Arial"/>
            </a:endParaRPr>
          </a:p>
        </p:txBody>
      </p:sp>
      <p:pic>
        <p:nvPicPr>
          <p:cNvPr id="55" name="Imagem 9" descr="Uma imagem contendo pessoa, ao ar livre, céu, óculos de sol&#10;&#10;Descrição gerada com muito alta confiança"/>
          <p:cNvPicPr/>
          <p:nvPr/>
        </p:nvPicPr>
        <p:blipFill>
          <a:blip r:embed="rId1"/>
          <a:stretch/>
        </p:blipFill>
        <p:spPr>
          <a:xfrm>
            <a:off x="191880" y="2517480"/>
            <a:ext cx="4278240" cy="4278240"/>
          </a:xfrm>
          <a:prstGeom prst="rect">
            <a:avLst/>
          </a:prstGeom>
          <a:ln w="0">
            <a:noFill/>
          </a:ln>
        </p:spPr>
      </p:pic>
      <p:pic>
        <p:nvPicPr>
          <p:cNvPr id="56" name="Imagem 11" descr="Uma imagem contendo carro, ao ar livre, estrada, pessoa&#10;&#10;Descrição gerada com muito alta confiança"/>
          <p:cNvPicPr/>
          <p:nvPr/>
        </p:nvPicPr>
        <p:blipFill>
          <a:blip r:embed="rId2"/>
          <a:stretch/>
        </p:blipFill>
        <p:spPr>
          <a:xfrm>
            <a:off x="7812000" y="2517480"/>
            <a:ext cx="4278240" cy="4278240"/>
          </a:xfrm>
          <a:prstGeom prst="rect">
            <a:avLst/>
          </a:prstGeom>
          <a:ln w="0">
            <a:noFill/>
          </a:ln>
        </p:spPr>
      </p:pic>
      <p:sp>
        <p:nvSpPr>
          <p:cNvPr id="57" name="PlaceHolder 1"/>
          <p:cNvSpPr>
            <a:spLocks noGrp="1"/>
          </p:cNvSpPr>
          <p:nvPr>
            <p:ph type="sldNum" idx="1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FBBE473-2A4D-47E0-8D13-8070A95AF092}"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0" dur="indefinite" restart="never" nodeType="tmRoot">
          <p:childTnLst>
            <p:seq>
              <p:cTn id="81" dur="indefinite" nodeType="mainSeq">
                <p:childTnLst>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1">
                                  <p:stCondLst>
                                    <p:cond delay="0"/>
                                  </p:stCondLst>
                                  <p:childTnLst>
                                    <p:set>
                                      <p:cBhvr>
                                        <p:cTn id="89" dur="1" fill="hold">
                                          <p:stCondLst>
                                            <p:cond delay="0"/>
                                          </p:stCondLst>
                                        </p:cTn>
                                        <p:tgtEl>
                                          <p:spTgt spid="54">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
                                  <p:stCondLst>
                                    <p:cond delay="0"/>
                                  </p:stCondLst>
                                  <p:childTnLst>
                                    <p:set>
                                      <p:cBhvr>
                                        <p:cTn id="93"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
                                  <p:stCondLst>
                                    <p:cond delay="0"/>
                                  </p:stCondLst>
                                  <p:childTnLst>
                                    <p:set>
                                      <p:cBhvr>
                                        <p:cTn id="97" dur="1" fill="hold">
                                          <p:stCondLst>
                                            <p:cond delay="0"/>
                                          </p:stCondLst>
                                        </p:cTn>
                                        <p:tgtEl>
                                          <p:spTgt spid="54">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1">
                                  <p:stCondLst>
                                    <p:cond delay="0"/>
                                  </p:stCondLst>
                                  <p:childTnLst>
                                    <p:set>
                                      <p:cBhvr>
                                        <p:cTn id="101" dur="1" fill="hold">
                                          <p:stCondLst>
                                            <p:cond delay="0"/>
                                          </p:stCondLst>
                                        </p:cTn>
                                        <p:tgtEl>
                                          <p:spTgt spid="5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1">
                                  <p:stCondLst>
                                    <p:cond delay="0"/>
                                  </p:stCondLst>
                                  <p:childTnLst>
                                    <p:set>
                                      <p:cBhvr>
                                        <p:cTn id="10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 </a:t>
            </a:r>
            <a:r>
              <a:rPr b="1" lang="pt-BR" sz="4000" spc="-1" strike="noStrike">
                <a:solidFill>
                  <a:srgbClr val="002060"/>
                </a:solidFill>
                <a:latin typeface="Calibri"/>
              </a:rPr>
              <a:t>Service Pack</a:t>
            </a:r>
            <a:endParaRPr b="0" lang="pt-BR" sz="4000" spc="-1" strike="noStrike">
              <a:solidFill>
                <a:srgbClr val="000000"/>
              </a:solidFill>
              <a:latin typeface="Arial"/>
            </a:endParaRPr>
          </a:p>
        </p:txBody>
      </p:sp>
      <p:pic>
        <p:nvPicPr>
          <p:cNvPr id="269" name="Imagem 6" descr="Instalação Service Pack 3.png"/>
          <p:cNvPicPr/>
          <p:nvPr/>
        </p:nvPicPr>
        <p:blipFill>
          <a:blip r:embed="rId1"/>
          <a:stretch/>
        </p:blipFill>
        <p:spPr>
          <a:xfrm>
            <a:off x="2675880" y="1431360"/>
            <a:ext cx="6839640" cy="5039640"/>
          </a:xfrm>
          <a:prstGeom prst="rect">
            <a:avLst/>
          </a:prstGeom>
          <a:ln w="0">
            <a:noFill/>
          </a:ln>
        </p:spPr>
      </p:pic>
      <p:sp>
        <p:nvSpPr>
          <p:cNvPr id="270" name="PlaceHolder 1"/>
          <p:cNvSpPr>
            <a:spLocks noGrp="1"/>
          </p:cNvSpPr>
          <p:nvPr>
            <p:ph type="sldNum" idx="6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4546D028-7207-4C46-977B-52A5EFA2A9CB}"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 </a:t>
            </a:r>
            <a:r>
              <a:rPr b="1" lang="pt-BR" sz="4000" spc="-1" strike="noStrike">
                <a:solidFill>
                  <a:srgbClr val="002060"/>
                </a:solidFill>
                <a:latin typeface="Calibri"/>
              </a:rPr>
              <a:t>Service Pack</a:t>
            </a:r>
            <a:endParaRPr b="0" lang="pt-BR" sz="4000" spc="-1" strike="noStrike">
              <a:solidFill>
                <a:srgbClr val="000000"/>
              </a:solidFill>
              <a:latin typeface="Arial"/>
            </a:endParaRPr>
          </a:p>
        </p:txBody>
      </p:sp>
      <p:pic>
        <p:nvPicPr>
          <p:cNvPr id="272" name="Imagem 6" descr="Instalação Service Pack 4.png"/>
          <p:cNvPicPr/>
          <p:nvPr/>
        </p:nvPicPr>
        <p:blipFill>
          <a:blip r:embed="rId1"/>
          <a:stretch/>
        </p:blipFill>
        <p:spPr>
          <a:xfrm>
            <a:off x="2675880" y="1431360"/>
            <a:ext cx="6839640" cy="5039640"/>
          </a:xfrm>
          <a:prstGeom prst="rect">
            <a:avLst/>
          </a:prstGeom>
          <a:ln w="0">
            <a:noFill/>
          </a:ln>
        </p:spPr>
      </p:pic>
      <p:sp>
        <p:nvSpPr>
          <p:cNvPr id="273" name="PlaceHolder 1"/>
          <p:cNvSpPr>
            <a:spLocks noGrp="1"/>
          </p:cNvSpPr>
          <p:nvPr>
            <p:ph type="sldNum" idx="6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6FDA8A1-F5D6-4E04-979D-B5C42F06E677}"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aixaDeTexto 7"/>
          <p:cNvSpPr/>
          <p:nvPr/>
        </p:nvSpPr>
        <p:spPr>
          <a:xfrm>
            <a:off x="795240" y="1300680"/>
            <a:ext cx="11266560" cy="1370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Executar o comando abaixo para verificar a versão atual:</a:t>
            </a:r>
            <a:endParaRPr b="0" lang="pt-BR" sz="2800" spc="-1" strike="noStrike">
              <a:solidFill>
                <a:srgbClr val="000000"/>
              </a:solidFill>
              <a:latin typeface="Arial"/>
            </a:endParaRPr>
          </a:p>
          <a:p>
            <a:pPr lvl="1" marL="914400" indent="-457200" defTabSz="914400">
              <a:lnSpc>
                <a:spcPct val="100000"/>
              </a:lnSpc>
              <a:buClr>
                <a:srgbClr val="0000ff"/>
              </a:buClr>
              <a:buFont typeface="Arial"/>
              <a:buChar char="•"/>
            </a:pPr>
            <a:r>
              <a:rPr b="0" lang="pt-BR" sz="2800" spc="-1" strike="noStrike">
                <a:solidFill>
                  <a:srgbClr val="0000ff"/>
                </a:solidFill>
                <a:latin typeface="Calibri"/>
              </a:rPr>
              <a:t>SELECT </a:t>
            </a:r>
            <a:r>
              <a:rPr b="0" lang="pt-BR" sz="2800" spc="-1" strike="noStrike">
                <a:solidFill>
                  <a:srgbClr val="ff00ff"/>
                </a:solidFill>
                <a:latin typeface="Calibri"/>
              </a:rPr>
              <a:t>@@VERSION </a:t>
            </a:r>
            <a:r>
              <a:rPr b="0" lang="pt-BR" sz="2800" spc="-1" strike="noStrike">
                <a:solidFill>
                  <a:srgbClr val="0000ff"/>
                </a:solidFill>
                <a:latin typeface="Calibri"/>
              </a:rPr>
              <a:t>AS Version</a:t>
            </a:r>
            <a:endParaRPr b="0" lang="pt-BR" sz="2800" spc="-1" strike="noStrike">
              <a:solidFill>
                <a:srgbClr val="000000"/>
              </a:solidFill>
              <a:latin typeface="Arial"/>
            </a:endParaRPr>
          </a:p>
        </p:txBody>
      </p:sp>
      <p:sp>
        <p:nvSpPr>
          <p:cNvPr id="275"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3600" spc="-1" strike="noStrike">
                <a:solidFill>
                  <a:srgbClr val="002060"/>
                </a:solidFill>
                <a:latin typeface="Calibri"/>
              </a:rPr>
              <a:t>Passo a Passo para Instalação do</a:t>
            </a:r>
            <a:endParaRPr b="0" lang="pt-BR" sz="3600" spc="-1" strike="noStrike">
              <a:solidFill>
                <a:srgbClr val="000000"/>
              </a:solidFill>
              <a:latin typeface="Arial"/>
            </a:endParaRPr>
          </a:p>
          <a:p>
            <a:pPr algn="ctr" defTabSz="914400">
              <a:lnSpc>
                <a:spcPct val="100000"/>
              </a:lnSpc>
            </a:pPr>
            <a:r>
              <a:rPr b="1" lang="pt-BR" sz="3600" spc="-1" strike="noStrike">
                <a:solidFill>
                  <a:srgbClr val="002060"/>
                </a:solidFill>
                <a:latin typeface="Calibri"/>
              </a:rPr>
              <a:t> </a:t>
            </a:r>
            <a:r>
              <a:rPr b="1" lang="pt-BR" sz="3600" spc="-1" strike="noStrike">
                <a:solidFill>
                  <a:srgbClr val="002060"/>
                </a:solidFill>
                <a:latin typeface="Calibri"/>
              </a:rPr>
              <a:t>Service Pack</a:t>
            </a:r>
            <a:endParaRPr b="0" lang="pt-BR" sz="3600" spc="-1" strike="noStrike">
              <a:solidFill>
                <a:srgbClr val="000000"/>
              </a:solidFill>
              <a:latin typeface="Arial"/>
            </a:endParaRPr>
          </a:p>
        </p:txBody>
      </p:sp>
      <p:pic>
        <p:nvPicPr>
          <p:cNvPr id="276" name="Imagem 8" descr="Versões Service Pack.png"/>
          <p:cNvPicPr/>
          <p:nvPr/>
        </p:nvPicPr>
        <p:blipFill>
          <a:blip r:embed="rId1"/>
          <a:stretch/>
        </p:blipFill>
        <p:spPr>
          <a:xfrm>
            <a:off x="890640" y="2787120"/>
            <a:ext cx="10344240" cy="3633120"/>
          </a:xfrm>
          <a:prstGeom prst="rect">
            <a:avLst/>
          </a:prstGeom>
          <a:ln w="0">
            <a:noFill/>
          </a:ln>
        </p:spPr>
      </p:pic>
      <p:sp>
        <p:nvSpPr>
          <p:cNvPr id="277" name="PlaceHolder 1"/>
          <p:cNvSpPr>
            <a:spLocks noGrp="1"/>
          </p:cNvSpPr>
          <p:nvPr>
            <p:ph type="sldNum" idx="6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2B5B826-B88B-4FA2-9050-88C1156E5F7A}"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279" name="CaixaDeTexto 7"/>
          <p:cNvSpPr/>
          <p:nvPr/>
        </p:nvSpPr>
        <p:spPr>
          <a:xfrm>
            <a:off x="795240" y="1300680"/>
            <a:ext cx="11266560" cy="31071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endParaRPr b="0" lang="pt-BR" sz="6600" spc="-1" strike="noStrike">
              <a:solidFill>
                <a:srgbClr val="000000"/>
              </a:solidFill>
              <a:latin typeface="Arial"/>
            </a:endParaRPr>
          </a:p>
          <a:p>
            <a:pPr algn="ctr" defTabSz="914400">
              <a:lnSpc>
                <a:spcPct val="100000"/>
              </a:lnSpc>
            </a:pPr>
            <a:endParaRPr b="0" lang="pt-BR" sz="6600" spc="-1" strike="noStrike">
              <a:solidFill>
                <a:srgbClr val="000000"/>
              </a:solidFill>
              <a:latin typeface="Arial"/>
            </a:endParaRPr>
          </a:p>
          <a:p>
            <a:pPr algn="ctr" defTabSz="914400">
              <a:lnSpc>
                <a:spcPct val="100000"/>
              </a:lnSpc>
            </a:pPr>
            <a:r>
              <a:rPr b="1" lang="pt-BR" sz="6600" spc="-1" strike="noStrike">
                <a:solidFill>
                  <a:srgbClr val="002060"/>
                </a:solidFill>
                <a:latin typeface="Calibri"/>
              </a:rPr>
              <a:t>Service Pack Instalado</a:t>
            </a:r>
            <a:endParaRPr b="0" lang="pt-BR" sz="6600" spc="-1" strike="noStrike">
              <a:solidFill>
                <a:srgbClr val="000000"/>
              </a:solidFill>
              <a:latin typeface="Arial"/>
            </a:endParaRPr>
          </a:p>
        </p:txBody>
      </p:sp>
      <p:sp>
        <p:nvSpPr>
          <p:cNvPr id="28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Passo a Passo para Instalação do</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 </a:t>
            </a:r>
            <a:r>
              <a:rPr b="1" lang="pt-BR" sz="4000" spc="-1" strike="noStrike">
                <a:solidFill>
                  <a:srgbClr val="002060"/>
                </a:solidFill>
                <a:latin typeface="Calibri"/>
              </a:rPr>
              <a:t>Service Pack</a:t>
            </a:r>
            <a:endParaRPr b="0" lang="pt-BR" sz="4000" spc="-1" strike="noStrike">
              <a:solidFill>
                <a:srgbClr val="000000"/>
              </a:solidFill>
              <a:latin typeface="Arial"/>
            </a:endParaRPr>
          </a:p>
        </p:txBody>
      </p:sp>
      <p:sp>
        <p:nvSpPr>
          <p:cNvPr id="281" name="PlaceHolder 1"/>
          <p:cNvSpPr>
            <a:spLocks noGrp="1"/>
          </p:cNvSpPr>
          <p:nvPr>
            <p:ph type="sldNum" idx="6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A56B81E-9632-4FD5-94F7-3B6E08575269}"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aixaDeTexto 7"/>
          <p:cNvSpPr/>
          <p:nvPr/>
        </p:nvSpPr>
        <p:spPr>
          <a:xfrm>
            <a:off x="381960" y="1048320"/>
            <a:ext cx="1126656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Configuração da memória do SQL Server</a:t>
            </a:r>
            <a:endParaRPr b="0" lang="pt-BR" sz="2800" spc="-1" strike="noStrike">
              <a:solidFill>
                <a:srgbClr val="000000"/>
              </a:solidFill>
              <a:latin typeface="Arial"/>
            </a:endParaRPr>
          </a:p>
        </p:txBody>
      </p:sp>
      <p:sp>
        <p:nvSpPr>
          <p:cNvPr id="283"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Configurações Pós Instalação</a:t>
            </a:r>
            <a:endParaRPr b="0" lang="pt-BR" sz="4000" spc="-1" strike="noStrike">
              <a:solidFill>
                <a:srgbClr val="000000"/>
              </a:solidFill>
              <a:latin typeface="Arial"/>
            </a:endParaRPr>
          </a:p>
        </p:txBody>
      </p:sp>
      <p:pic>
        <p:nvPicPr>
          <p:cNvPr id="284" name="Imagem 4" descr=""/>
          <p:cNvPicPr/>
          <p:nvPr/>
        </p:nvPicPr>
        <p:blipFill>
          <a:blip r:embed="rId1"/>
          <a:stretch/>
        </p:blipFill>
        <p:spPr>
          <a:xfrm>
            <a:off x="878760" y="2002320"/>
            <a:ext cx="5610960" cy="3043440"/>
          </a:xfrm>
          <a:prstGeom prst="rect">
            <a:avLst/>
          </a:prstGeom>
          <a:ln w="0">
            <a:noFill/>
          </a:ln>
        </p:spPr>
      </p:pic>
      <p:sp>
        <p:nvSpPr>
          <p:cNvPr id="285" name="Retângulo 1"/>
          <p:cNvSpPr/>
          <p:nvPr/>
        </p:nvSpPr>
        <p:spPr>
          <a:xfrm>
            <a:off x="7217640" y="6051600"/>
            <a:ext cx="52394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pt-BR" sz="1800" spc="-1" strike="noStrike">
                <a:solidFill>
                  <a:schemeClr val="dk1"/>
                </a:solidFill>
                <a:latin typeface="Calibri"/>
              </a:rPr>
              <a:t>https://www.brentozar.com/blitz/max-memory/</a:t>
            </a:r>
            <a:endParaRPr b="0" lang="pt-BR" sz="1800" spc="-1" strike="noStrike">
              <a:solidFill>
                <a:srgbClr val="000000"/>
              </a:solidFill>
              <a:latin typeface="Arial"/>
            </a:endParaRPr>
          </a:p>
        </p:txBody>
      </p:sp>
      <p:pic>
        <p:nvPicPr>
          <p:cNvPr id="286" name="Imagem 2" descr=""/>
          <p:cNvPicPr/>
          <p:nvPr/>
        </p:nvPicPr>
        <p:blipFill>
          <a:blip r:embed="rId2"/>
          <a:stretch/>
        </p:blipFill>
        <p:spPr>
          <a:xfrm>
            <a:off x="7696080" y="1574640"/>
            <a:ext cx="4495320" cy="4476240"/>
          </a:xfrm>
          <a:prstGeom prst="rect">
            <a:avLst/>
          </a:prstGeom>
          <a:ln w="0">
            <a:noFill/>
          </a:ln>
        </p:spPr>
      </p:pic>
      <p:sp>
        <p:nvSpPr>
          <p:cNvPr id="287" name="Retângulo 3"/>
          <p:cNvSpPr/>
          <p:nvPr/>
        </p:nvSpPr>
        <p:spPr>
          <a:xfrm>
            <a:off x="1279800" y="5589720"/>
            <a:ext cx="6095520" cy="94932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00000"/>
              </a:lnSpc>
              <a:buClr>
                <a:srgbClr val="000000"/>
              </a:buClr>
              <a:buFont typeface="Arial"/>
              <a:buChar char="•"/>
            </a:pPr>
            <a:r>
              <a:rPr b="1" lang="pt-BR" sz="1800" spc="-1" strike="noStrike">
                <a:solidFill>
                  <a:schemeClr val="dk1"/>
                </a:solidFill>
                <a:latin typeface="Calibri"/>
              </a:rPr>
              <a:t> </a:t>
            </a:r>
            <a:r>
              <a:rPr b="1" lang="pt-BR" sz="1800" spc="-1" strike="noStrike">
                <a:solidFill>
                  <a:schemeClr val="dk1"/>
                </a:solidFill>
                <a:latin typeface="Calibri"/>
              </a:rPr>
              <a:t>Vídeo: Por que meu SQL Server usa tanta memória!?</a:t>
            </a:r>
            <a:endParaRPr b="0" lang="pt-BR" sz="1800" spc="-1" strike="noStrike">
              <a:solidFill>
                <a:srgbClr val="000000"/>
              </a:solidFill>
              <a:latin typeface="Arial"/>
            </a:endParaRPr>
          </a:p>
          <a:p>
            <a:pPr defTabSz="914400">
              <a:lnSpc>
                <a:spcPct val="100000"/>
              </a:lnSpc>
            </a:pPr>
            <a:r>
              <a:rPr b="0" lang="pt-BR" sz="1800" spc="-1" strike="noStrike" u="sng">
                <a:solidFill>
                  <a:srgbClr val="0563c1"/>
                </a:solidFill>
                <a:uFillTx/>
                <a:latin typeface="Calibri"/>
                <a:hlinkClick r:id="rId3"/>
              </a:rPr>
              <a:t>https://www.youtube.com/watch?v=jKZznwivx2U&amp;t=495s</a:t>
            </a:r>
            <a:endParaRPr b="0" lang="pt-BR" sz="1800" spc="-1" strike="noStrike">
              <a:solidFill>
                <a:srgbClr val="000000"/>
              </a:solidFill>
              <a:latin typeface="Arial"/>
            </a:endParaRPr>
          </a:p>
        </p:txBody>
      </p:sp>
      <p:sp>
        <p:nvSpPr>
          <p:cNvPr id="288" name="PlaceHolder 1"/>
          <p:cNvSpPr>
            <a:spLocks noGrp="1"/>
          </p:cNvSpPr>
          <p:nvPr>
            <p:ph type="sldNum" idx="6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712946C-DE9E-4D0B-8B59-8393E5430CA7}"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19" dur="indefinite" restart="never" nodeType="tmRoot">
          <p:childTnLst>
            <p:seq>
              <p:cTn id="420" dur="indefinite" nodeType="mainSeq">
                <p:childTnLst>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284"/>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1">
                                  <p:stCondLst>
                                    <p:cond delay="0"/>
                                  </p:stCondLst>
                                  <p:childTnLst>
                                    <p:set>
                                      <p:cBhvr>
                                        <p:cTn id="428" dur="1" fill="hold">
                                          <p:stCondLst>
                                            <p:cond delay="0"/>
                                          </p:stCondLst>
                                        </p:cTn>
                                        <p:tgtEl>
                                          <p:spTgt spid="286"/>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285"/>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1">
                                  <p:stCondLst>
                                    <p:cond delay="0"/>
                                  </p:stCondLst>
                                  <p:childTnLst>
                                    <p:set>
                                      <p:cBhvr>
                                        <p:cTn id="436"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aixaDeTexto 7"/>
          <p:cNvSpPr/>
          <p:nvPr/>
        </p:nvSpPr>
        <p:spPr>
          <a:xfrm>
            <a:off x="795240" y="1300680"/>
            <a:ext cx="4317120" cy="478080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0" lang="pt-BR" sz="2000" spc="-1" strike="noStrike">
                <a:solidFill>
                  <a:srgbClr val="002060"/>
                </a:solidFill>
                <a:latin typeface="Calibri"/>
              </a:rPr>
              <a:t>Configurações para ambientes </a:t>
            </a:r>
            <a:r>
              <a:rPr b="1" lang="pt-BR" sz="2000" spc="-1" strike="noStrike">
                <a:solidFill>
                  <a:srgbClr val="002060"/>
                </a:solidFill>
                <a:latin typeface="Calibri"/>
              </a:rPr>
              <a:t>OLTP</a:t>
            </a:r>
            <a:r>
              <a:rPr b="0" lang="pt-BR" sz="2000" spc="-1" strike="noStrike">
                <a:solidFill>
                  <a:srgbClr val="002060"/>
                </a:solidFill>
                <a:latin typeface="Calibri"/>
              </a:rPr>
              <a:t> (</a:t>
            </a:r>
            <a:r>
              <a:rPr b="0" lang="pt-BR" sz="2100" spc="-1" strike="noStrike">
                <a:solidFill>
                  <a:srgbClr val="002060"/>
                </a:solidFill>
                <a:latin typeface="Calibri"/>
              </a:rPr>
              <a:t>Online Transaction Processing</a:t>
            </a:r>
            <a:r>
              <a:rPr b="0" lang="pt-BR" sz="2000" spc="-1" strike="noStrike">
                <a:solidFill>
                  <a:srgbClr val="002060"/>
                </a:solidFill>
                <a:latin typeface="Calibri"/>
              </a:rPr>
              <a:t>)</a:t>
            </a:r>
            <a:endParaRPr b="0" lang="pt-BR" sz="2000" spc="-1" strike="noStrike">
              <a:solidFill>
                <a:srgbClr val="000000"/>
              </a:solidFill>
              <a:latin typeface="Arial"/>
            </a:endParaRPr>
          </a:p>
          <a:p>
            <a:pPr defTabSz="914400">
              <a:lnSpc>
                <a:spcPct val="100000"/>
              </a:lnSpc>
            </a:pPr>
            <a:endParaRPr b="0" lang="pt-BR" sz="2200" spc="-1" strike="noStrike">
              <a:solidFill>
                <a:srgbClr val="000000"/>
              </a:solidFill>
              <a:latin typeface="Arial"/>
            </a:endParaRPr>
          </a:p>
          <a:p>
            <a:pPr marL="457200" indent="-457200" defTabSz="914400">
              <a:lnSpc>
                <a:spcPct val="100000"/>
              </a:lnSpc>
              <a:buClr>
                <a:srgbClr val="002060"/>
              </a:buClr>
              <a:buFont typeface="Arial"/>
              <a:buChar char="•"/>
            </a:pPr>
            <a:r>
              <a:rPr b="0" lang="pt-BR" sz="2000" spc="-1" strike="noStrike">
                <a:solidFill>
                  <a:srgbClr val="002060"/>
                </a:solidFill>
                <a:latin typeface="Calibri"/>
              </a:rPr>
              <a:t>Eu utilizo como </a:t>
            </a:r>
            <a:r>
              <a:rPr b="1" lang="pt-BR" sz="2000" spc="-1" strike="noStrike">
                <a:solidFill>
                  <a:srgbClr val="002060"/>
                </a:solidFill>
                <a:latin typeface="Calibri"/>
              </a:rPr>
              <a:t>padrão</a:t>
            </a:r>
            <a:r>
              <a:rPr b="0" lang="pt-BR" sz="2000" spc="-1" strike="noStrike">
                <a:solidFill>
                  <a:srgbClr val="002060"/>
                </a:solidFill>
                <a:latin typeface="Calibri"/>
              </a:rPr>
              <a:t>:</a:t>
            </a:r>
            <a:endParaRPr b="0" lang="pt-BR" sz="20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000" spc="-1" strike="noStrike">
                <a:solidFill>
                  <a:srgbClr val="002060"/>
                </a:solidFill>
                <a:latin typeface="Calibri"/>
              </a:rPr>
              <a:t>Cost threshould for </a:t>
            </a:r>
            <a:r>
              <a:rPr b="1" lang="pt-BR" sz="2200" spc="-1" strike="noStrike">
                <a:solidFill>
                  <a:srgbClr val="002060"/>
                </a:solidFill>
                <a:latin typeface="Calibri"/>
              </a:rPr>
              <a:t>Paralelism</a:t>
            </a:r>
            <a:r>
              <a:rPr b="1" lang="pt-BR" sz="2000" spc="-1" strike="noStrike">
                <a:solidFill>
                  <a:srgbClr val="002060"/>
                </a:solidFill>
                <a:latin typeface="Calibri"/>
              </a:rPr>
              <a:t>:</a:t>
            </a:r>
            <a:r>
              <a:rPr b="0" lang="pt-BR" sz="2000" spc="-1" strike="noStrike">
                <a:solidFill>
                  <a:srgbClr val="002060"/>
                </a:solidFill>
                <a:latin typeface="Calibri"/>
              </a:rPr>
              <a:t> 35</a:t>
            </a:r>
            <a:endParaRPr b="0" lang="pt-BR" sz="2000" spc="-1" strike="noStrike">
              <a:solidFill>
                <a:srgbClr val="000000"/>
              </a:solidFill>
              <a:latin typeface="Arial"/>
            </a:endParaRPr>
          </a:p>
          <a:p>
            <a:pPr defTabSz="914400">
              <a:lnSpc>
                <a:spcPct val="100000"/>
              </a:lnSpc>
            </a:pPr>
            <a:endParaRPr b="0" lang="pt-BR" sz="22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000" spc="-1" strike="noStrike">
                <a:solidFill>
                  <a:srgbClr val="002060"/>
                </a:solidFill>
                <a:latin typeface="Calibri"/>
              </a:rPr>
              <a:t>Max Degree of Paralelism: </a:t>
            </a:r>
            <a:r>
              <a:rPr b="0" lang="pt-BR" sz="2000" spc="-1" strike="noStrike">
                <a:solidFill>
                  <a:srgbClr val="002060"/>
                </a:solidFill>
                <a:latin typeface="Calibri"/>
              </a:rPr>
              <a:t>Configurar </a:t>
            </a:r>
            <a:r>
              <a:rPr b="1" lang="pt-BR" sz="2000" spc="-1" strike="noStrike">
                <a:solidFill>
                  <a:srgbClr val="002060"/>
                </a:solidFill>
                <a:latin typeface="Calibri"/>
              </a:rPr>
              <a:t>metade</a:t>
            </a:r>
            <a:r>
              <a:rPr b="0" lang="pt-BR" sz="2000" spc="-1" strike="noStrike">
                <a:solidFill>
                  <a:srgbClr val="002060"/>
                </a:solidFill>
                <a:latin typeface="Calibri"/>
              </a:rPr>
              <a:t> dos procs lógicos com um </a:t>
            </a:r>
            <a:r>
              <a:rPr b="1" lang="pt-BR" sz="2000" spc="-1" strike="noStrike">
                <a:solidFill>
                  <a:srgbClr val="002060"/>
                </a:solidFill>
                <a:latin typeface="Calibri"/>
              </a:rPr>
              <a:t>valor máximo de 8</a:t>
            </a:r>
            <a:r>
              <a:rPr b="0" lang="pt-BR" sz="2000" spc="-1" strike="noStrike">
                <a:solidFill>
                  <a:srgbClr val="002060"/>
                </a:solidFill>
                <a:latin typeface="Calibri"/>
              </a:rPr>
              <a:t>, mesmo que a máquina tenha mais que 16 procs lógicos.</a:t>
            </a:r>
            <a:endParaRPr b="0" lang="pt-BR" sz="2000" spc="-1" strike="noStrike">
              <a:solidFill>
                <a:srgbClr val="000000"/>
              </a:solidFill>
              <a:latin typeface="Arial"/>
            </a:endParaRPr>
          </a:p>
        </p:txBody>
      </p:sp>
      <p:sp>
        <p:nvSpPr>
          <p:cNvPr id="29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Configurações Pós Instalação</a:t>
            </a:r>
            <a:endParaRPr b="0" lang="pt-BR" sz="4000" spc="-1" strike="noStrike">
              <a:solidFill>
                <a:srgbClr val="000000"/>
              </a:solidFill>
              <a:latin typeface="Arial"/>
            </a:endParaRPr>
          </a:p>
        </p:txBody>
      </p:sp>
      <p:pic>
        <p:nvPicPr>
          <p:cNvPr id="291" name="Imagem 4" descr=""/>
          <p:cNvPicPr/>
          <p:nvPr/>
        </p:nvPicPr>
        <p:blipFill>
          <a:blip r:embed="rId1"/>
          <a:stretch/>
        </p:blipFill>
        <p:spPr>
          <a:xfrm rot="4800">
            <a:off x="5391000" y="1415160"/>
            <a:ext cx="6413760" cy="5080680"/>
          </a:xfrm>
          <a:prstGeom prst="rect">
            <a:avLst/>
          </a:prstGeom>
          <a:ln w="0">
            <a:noFill/>
          </a:ln>
        </p:spPr>
      </p:pic>
      <p:sp>
        <p:nvSpPr>
          <p:cNvPr id="292" name="PlaceHolder 1"/>
          <p:cNvSpPr>
            <a:spLocks noGrp="1"/>
          </p:cNvSpPr>
          <p:nvPr>
            <p:ph type="sldNum" idx="7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742EF8E-13AE-4A63-B8E5-2DD98BEC0CF8}"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37" dur="indefinite" restart="never" nodeType="tmRoot">
          <p:childTnLst>
            <p:seq>
              <p:cTn id="438" dur="indefinite" nodeType="mainSeq">
                <p:childTnLst>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289">
                                            <p:txEl>
                                              <p:pRg st="3" end="3"/>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28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aixaDeTexto 7"/>
          <p:cNvSpPr/>
          <p:nvPr/>
        </p:nvSpPr>
        <p:spPr>
          <a:xfrm>
            <a:off x="381960" y="1488600"/>
            <a:ext cx="11266560" cy="149148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0" lang="pt-BR" sz="2800" spc="-1" strike="noStrike">
                <a:solidFill>
                  <a:srgbClr val="002060"/>
                </a:solidFill>
                <a:latin typeface="Calibri"/>
              </a:rPr>
              <a:t>Configurem o Error Log do SQL Server:</a:t>
            </a:r>
            <a:endParaRPr b="0" lang="pt-BR" sz="2800" spc="-1" strike="noStrike">
              <a:solidFill>
                <a:srgbClr val="000000"/>
              </a:solidFill>
              <a:latin typeface="Arial"/>
            </a:endParaRPr>
          </a:p>
          <a:p>
            <a:pPr defTabSz="914400">
              <a:lnSpc>
                <a:spcPct val="100000"/>
              </a:lnSpc>
            </a:pPr>
            <a:r>
              <a:rPr b="0" lang="pt-BR" sz="1600" spc="-1" strike="noStrike">
                <a:solidFill>
                  <a:srgbClr val="0000ff"/>
                </a:solidFill>
                <a:latin typeface="Calibri"/>
              </a:rPr>
              <a:t>Use [MASTER]</a:t>
            </a:r>
            <a:endParaRPr b="0" lang="pt-BR" sz="1600" spc="-1" strike="noStrike">
              <a:solidFill>
                <a:srgbClr val="000000"/>
              </a:solidFill>
              <a:latin typeface="Arial"/>
            </a:endParaRPr>
          </a:p>
          <a:p>
            <a:pPr defTabSz="914400">
              <a:lnSpc>
                <a:spcPct val="100000"/>
              </a:lnSpc>
            </a:pPr>
            <a:r>
              <a:rPr b="0" lang="pt-BR" sz="1600" spc="-1" strike="noStrike">
                <a:solidFill>
                  <a:srgbClr val="0000ff"/>
                </a:solidFill>
                <a:latin typeface="Calibri"/>
              </a:rPr>
              <a:t>GO</a:t>
            </a:r>
            <a:endParaRPr b="0" lang="pt-BR" sz="1600" spc="-1" strike="noStrike">
              <a:solidFill>
                <a:srgbClr val="000000"/>
              </a:solidFill>
              <a:latin typeface="Arial"/>
            </a:endParaRPr>
          </a:p>
          <a:p>
            <a:pPr defTabSz="914400">
              <a:lnSpc>
                <a:spcPct val="100000"/>
              </a:lnSpc>
            </a:pPr>
            <a:r>
              <a:rPr b="0" lang="pt-BR" sz="1600" spc="-1" strike="noStrike">
                <a:solidFill>
                  <a:srgbClr val="0000ff"/>
                </a:solidFill>
                <a:latin typeface="Calibri"/>
              </a:rPr>
              <a:t>EXEC </a:t>
            </a:r>
            <a:r>
              <a:rPr b="0" lang="pt-BR" sz="1600" spc="-1" strike="noStrike">
                <a:solidFill>
                  <a:srgbClr val="800000"/>
                </a:solidFill>
                <a:latin typeface="Calibri"/>
              </a:rPr>
              <a:t>xp_instance_regwrite</a:t>
            </a:r>
            <a:r>
              <a:rPr b="0" lang="pt-BR" sz="1600" spc="-1" strike="noStrike">
                <a:solidFill>
                  <a:srgbClr val="0000ff"/>
                </a:solidFill>
                <a:latin typeface="Calibri"/>
              </a:rPr>
              <a:t> </a:t>
            </a:r>
            <a:r>
              <a:rPr b="0" lang="pt-BR" sz="1600" spc="-1" strike="noStrike">
                <a:solidFill>
                  <a:srgbClr val="ff0000"/>
                </a:solidFill>
                <a:latin typeface="Calibri"/>
              </a:rPr>
              <a:t>N'HKEY_LOCAL_MACHINE'</a:t>
            </a:r>
            <a:r>
              <a:rPr b="0" lang="pt-BR" sz="1600" spc="-1" strike="noStrike">
                <a:solidFill>
                  <a:srgbClr val="808080"/>
                </a:solidFill>
                <a:latin typeface="Calibri"/>
              </a:rPr>
              <a:t>, </a:t>
            </a:r>
            <a:r>
              <a:rPr b="0" lang="pt-BR" sz="1600" spc="-1" strike="noStrike">
                <a:solidFill>
                  <a:srgbClr val="ff0000"/>
                </a:solidFill>
                <a:latin typeface="Calibri"/>
              </a:rPr>
              <a:t>N'Software\Microsoft\MSSQLServer\MSSQLServer'</a:t>
            </a:r>
            <a:r>
              <a:rPr b="0" lang="pt-BR" sz="1600" spc="-1" strike="noStrike">
                <a:solidFill>
                  <a:srgbClr val="808080"/>
                </a:solidFill>
                <a:latin typeface="Calibri"/>
              </a:rPr>
              <a:t>, </a:t>
            </a:r>
            <a:r>
              <a:rPr b="0" lang="pt-BR" sz="1600" spc="-1" strike="noStrike">
                <a:solidFill>
                  <a:srgbClr val="ff0000"/>
                </a:solidFill>
                <a:latin typeface="Calibri"/>
              </a:rPr>
              <a:t>N'NumErrorLogs'</a:t>
            </a:r>
            <a:r>
              <a:rPr b="0" lang="pt-BR" sz="1600" spc="-1" strike="noStrike">
                <a:solidFill>
                  <a:srgbClr val="808080"/>
                </a:solidFill>
                <a:latin typeface="Calibri"/>
              </a:rPr>
              <a:t>, REG_DWORD, 20</a:t>
            </a:r>
            <a:endParaRPr b="0" lang="pt-BR" sz="1600" spc="-1" strike="noStrike">
              <a:solidFill>
                <a:srgbClr val="000000"/>
              </a:solidFill>
              <a:latin typeface="Arial"/>
            </a:endParaRPr>
          </a:p>
        </p:txBody>
      </p:sp>
      <p:sp>
        <p:nvSpPr>
          <p:cNvPr id="294"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Configurações Pós Instalação</a:t>
            </a:r>
            <a:endParaRPr b="0" lang="pt-BR" sz="4000" spc="-1" strike="noStrike">
              <a:solidFill>
                <a:srgbClr val="000000"/>
              </a:solidFill>
              <a:latin typeface="Arial"/>
            </a:endParaRPr>
          </a:p>
        </p:txBody>
      </p:sp>
      <p:pic>
        <p:nvPicPr>
          <p:cNvPr id="295" name="Imagem 4" descr=""/>
          <p:cNvPicPr/>
          <p:nvPr/>
        </p:nvPicPr>
        <p:blipFill>
          <a:blip r:embed="rId1"/>
          <a:stretch/>
        </p:blipFill>
        <p:spPr>
          <a:xfrm>
            <a:off x="270720" y="3181320"/>
            <a:ext cx="6017760" cy="2071440"/>
          </a:xfrm>
          <a:prstGeom prst="rect">
            <a:avLst/>
          </a:prstGeom>
          <a:ln w="0">
            <a:noFill/>
          </a:ln>
        </p:spPr>
      </p:pic>
      <p:sp>
        <p:nvSpPr>
          <p:cNvPr id="296" name="CaixaDeTexto 1"/>
          <p:cNvSpPr/>
          <p:nvPr/>
        </p:nvSpPr>
        <p:spPr>
          <a:xfrm>
            <a:off x="7223760" y="3272760"/>
            <a:ext cx="4571640" cy="27403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buClr>
                <a:srgbClr val="292a76"/>
              </a:buClr>
              <a:buFont typeface="Arial"/>
              <a:buChar char="•"/>
            </a:pPr>
            <a:r>
              <a:rPr b="0" lang="pt-BR" sz="2600" spc="-1" strike="noStrike">
                <a:solidFill>
                  <a:srgbClr val="292a76"/>
                </a:solidFill>
                <a:latin typeface="Calibri"/>
              </a:rPr>
              <a:t>Crie um Job para executar a procedure abaixo uma vez por semana:</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lvl="1" marL="800280" indent="-343080" defTabSz="914400">
              <a:lnSpc>
                <a:spcPct val="100000"/>
              </a:lnSpc>
              <a:buClr>
                <a:srgbClr val="292a76"/>
              </a:buClr>
              <a:buFont typeface="Arial"/>
              <a:buChar char="•"/>
            </a:pPr>
            <a:r>
              <a:rPr b="0" lang="pt-BR" sz="2200" spc="-1" strike="noStrike">
                <a:solidFill>
                  <a:srgbClr val="292a76"/>
                </a:solidFill>
                <a:latin typeface="Calibri"/>
              </a:rPr>
              <a:t>exec sp_cycle_errorlog</a:t>
            </a:r>
            <a:endParaRPr b="0" lang="pt-BR" sz="22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algn="ctr" defTabSz="914400">
              <a:lnSpc>
                <a:spcPct val="100000"/>
              </a:lnSpc>
            </a:pPr>
            <a:r>
              <a:rPr b="1" lang="pt-BR" sz="3000" spc="-1" strike="noStrike">
                <a:solidFill>
                  <a:srgbClr val="292a76"/>
                </a:solidFill>
                <a:latin typeface="Calibri"/>
              </a:rPr>
              <a:t>DEMO</a:t>
            </a:r>
            <a:endParaRPr b="0" lang="pt-BR" sz="3000" spc="-1" strike="noStrike">
              <a:solidFill>
                <a:srgbClr val="000000"/>
              </a:solidFill>
              <a:latin typeface="Arial"/>
            </a:endParaRPr>
          </a:p>
        </p:txBody>
      </p:sp>
      <p:sp>
        <p:nvSpPr>
          <p:cNvPr id="297" name="PlaceHolder 1"/>
          <p:cNvSpPr>
            <a:spLocks noGrp="1"/>
          </p:cNvSpPr>
          <p:nvPr>
            <p:ph type="sldNum" idx="7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1568962-82FE-453C-98C0-62AD9A9AE013}"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293">
                                            <p:txEl>
                                              <p:pRg st="1" end="1"/>
                                            </p:txEl>
                                          </p:spTgt>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293">
                                            <p:txEl>
                                              <p:pRg st="2" end="2"/>
                                            </p:txEl>
                                          </p:spTgt>
                                        </p:tgtEl>
                                        <p:attrNameLst>
                                          <p:attrName>style.visibility</p:attrName>
                                        </p:attrNameLst>
                                      </p:cBhvr>
                                      <p:to>
                                        <p:strVal val="visible"/>
                                      </p:to>
                                    </p:set>
                                  </p:childTnLst>
                                </p:cTn>
                              </p:par>
                              <p:par>
                                <p:cTn id="455" nodeType="withEffect" fill="hold" presetClass="entr" presetID="1">
                                  <p:stCondLst>
                                    <p:cond delay="0"/>
                                  </p:stCondLst>
                                  <p:childTnLst>
                                    <p:set>
                                      <p:cBhvr>
                                        <p:cTn id="456" dur="1" fill="hold">
                                          <p:stCondLst>
                                            <p:cond delay="0"/>
                                          </p:stCondLst>
                                        </p:cTn>
                                        <p:tgtEl>
                                          <p:spTgt spid="293">
                                            <p:txEl>
                                              <p:pRg st="3" end="3"/>
                                            </p:txEl>
                                          </p:spTgt>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295"/>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296">
                                            <p:txEl>
                                              <p:pRg st="0" end="0"/>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96">
                                            <p:txEl>
                                              <p:pRg st="2" end="2"/>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9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aixaDeTexto 7"/>
          <p:cNvSpPr/>
          <p:nvPr/>
        </p:nvSpPr>
        <p:spPr>
          <a:xfrm>
            <a:off x="308160" y="1300680"/>
            <a:ext cx="4343040" cy="4264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000" spc="-1" strike="noStrike">
              <a:solidFill>
                <a:srgbClr val="000000"/>
              </a:solidFill>
              <a:latin typeface="Arial"/>
            </a:endParaRPr>
          </a:p>
          <a:p>
            <a:pPr marL="457200" indent="-457200" defTabSz="914400">
              <a:lnSpc>
                <a:spcPct val="100000"/>
              </a:lnSpc>
              <a:buClr>
                <a:srgbClr val="002060"/>
              </a:buClr>
              <a:buFont typeface="Arial"/>
              <a:buChar char="•"/>
            </a:pPr>
            <a:r>
              <a:rPr b="0" lang="pt-BR" sz="2200" spc="-1" strike="noStrike">
                <a:solidFill>
                  <a:srgbClr val="002060"/>
                </a:solidFill>
                <a:latin typeface="Calibri"/>
              </a:rPr>
              <a:t>Melhora o tempo de criação de novas bases, do crescimento automático e da realização de  restores (apenas MDF)</a:t>
            </a:r>
            <a:endParaRPr b="0" lang="pt-BR" sz="2200" spc="-1" strike="noStrike">
              <a:solidFill>
                <a:srgbClr val="000000"/>
              </a:solidFill>
              <a:latin typeface="Arial"/>
            </a:endParaRPr>
          </a:p>
          <a:p>
            <a:pPr defTabSz="914400">
              <a:lnSpc>
                <a:spcPct val="100000"/>
              </a:lnSpc>
            </a:pPr>
            <a:endParaRPr b="0" lang="pt-BR" sz="2200" spc="-1" strike="noStrike">
              <a:solidFill>
                <a:srgbClr val="000000"/>
              </a:solidFill>
              <a:latin typeface="Arial"/>
            </a:endParaRPr>
          </a:p>
          <a:p>
            <a:pPr marL="457200" indent="-457200" defTabSz="914400">
              <a:lnSpc>
                <a:spcPct val="100000"/>
              </a:lnSpc>
              <a:buClr>
                <a:srgbClr val="002060"/>
              </a:buClr>
              <a:buFont typeface="Arial"/>
              <a:buChar char="•"/>
            </a:pPr>
            <a:r>
              <a:rPr b="0" lang="pt-BR" sz="2200" spc="-1" strike="noStrike">
                <a:solidFill>
                  <a:srgbClr val="002060"/>
                </a:solidFill>
                <a:latin typeface="Calibri"/>
              </a:rPr>
              <a:t>Habilitando, o SQL não zera todo o arquivo, o que é uma operação demorada</a:t>
            </a:r>
            <a:endParaRPr b="0" lang="pt-BR" sz="2200" spc="-1" strike="noStrike">
              <a:solidFill>
                <a:srgbClr val="000000"/>
              </a:solidFill>
              <a:latin typeface="Arial"/>
            </a:endParaRPr>
          </a:p>
          <a:p>
            <a:pPr defTabSz="914400">
              <a:lnSpc>
                <a:spcPct val="100000"/>
              </a:lnSpc>
            </a:pPr>
            <a:endParaRPr b="0" lang="pt-BR" sz="2000" spc="-1" strike="noStrike">
              <a:solidFill>
                <a:srgbClr val="000000"/>
              </a:solidFill>
              <a:latin typeface="Arial"/>
            </a:endParaRPr>
          </a:p>
          <a:p>
            <a:pPr marL="457200" indent="-457200" defTabSz="914400">
              <a:lnSpc>
                <a:spcPct val="100000"/>
              </a:lnSpc>
              <a:buClr>
                <a:srgbClr val="002060"/>
              </a:buClr>
              <a:buFont typeface="Arial"/>
              <a:buChar char="•"/>
            </a:pPr>
            <a:r>
              <a:rPr b="1" lang="pt-BR" sz="3600" spc="-1" strike="noStrike">
                <a:solidFill>
                  <a:srgbClr val="002060"/>
                </a:solidFill>
                <a:latin typeface="Calibri"/>
              </a:rPr>
              <a:t>DEMO</a:t>
            </a:r>
            <a:endParaRPr b="0" lang="pt-BR" sz="3600" spc="-1" strike="noStrike">
              <a:solidFill>
                <a:srgbClr val="000000"/>
              </a:solidFill>
              <a:latin typeface="Arial"/>
            </a:endParaRPr>
          </a:p>
        </p:txBody>
      </p:sp>
      <p:sp>
        <p:nvSpPr>
          <p:cNvPr id="299"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Instant File Initialization</a:t>
            </a:r>
            <a:endParaRPr b="0" lang="pt-BR" sz="4000" spc="-1" strike="noStrike">
              <a:solidFill>
                <a:srgbClr val="000000"/>
              </a:solidFill>
              <a:latin typeface="Arial"/>
            </a:endParaRPr>
          </a:p>
        </p:txBody>
      </p:sp>
      <p:pic>
        <p:nvPicPr>
          <p:cNvPr id="300" name="Imagem 5" descr=""/>
          <p:cNvPicPr/>
          <p:nvPr/>
        </p:nvPicPr>
        <p:blipFill>
          <a:blip r:embed="rId1"/>
          <a:stretch/>
        </p:blipFill>
        <p:spPr>
          <a:xfrm>
            <a:off x="4925880" y="1664640"/>
            <a:ext cx="6774120" cy="3324240"/>
          </a:xfrm>
          <a:prstGeom prst="rect">
            <a:avLst/>
          </a:prstGeom>
          <a:ln w="0">
            <a:noFill/>
          </a:ln>
        </p:spPr>
      </p:pic>
      <p:sp>
        <p:nvSpPr>
          <p:cNvPr id="301" name="PlaceHolder 1"/>
          <p:cNvSpPr>
            <a:spLocks noGrp="1"/>
          </p:cNvSpPr>
          <p:nvPr>
            <p:ph type="sldNum" idx="7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CF94C7F-7DAF-49EF-A207-DCF6FCC0D816}"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298">
                                            <p:txEl>
                                              <p:pRg st="1" end="1"/>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298">
                                            <p:txEl>
                                              <p:pRg st="3" end="3"/>
                                            </p:txEl>
                                          </p:spTgt>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300"/>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29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Instant File Initialization</a:t>
            </a:r>
            <a:endParaRPr b="0" lang="pt-BR" sz="4000" spc="-1" strike="noStrike">
              <a:solidFill>
                <a:srgbClr val="000000"/>
              </a:solidFill>
              <a:latin typeface="Arial"/>
            </a:endParaRPr>
          </a:p>
        </p:txBody>
      </p:sp>
      <p:sp>
        <p:nvSpPr>
          <p:cNvPr id="303" name="Retângulo 1"/>
          <p:cNvSpPr/>
          <p:nvPr/>
        </p:nvSpPr>
        <p:spPr>
          <a:xfrm>
            <a:off x="175680" y="1689480"/>
            <a:ext cx="2984760" cy="400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1800" spc="-1" strike="noStrike" u="sng">
                <a:solidFill>
                  <a:schemeClr val="dk1"/>
                </a:solidFill>
                <a:uFillTx/>
                <a:latin typeface="Calibri"/>
                <a:hlinkClick r:id="rId1"/>
              </a:rPr>
              <a:t>http://www.sqlskills.com/blogs/erin/instant-file-initialization-easier-to-enable-in-sql-server-2016-and-some-updated-numbers/</a:t>
            </a:r>
            <a:endParaRPr b="0" lang="pt-BR" sz="1800" spc="-1" strike="noStrike">
              <a:solidFill>
                <a:srgbClr val="000000"/>
              </a:solidFill>
              <a:latin typeface="Arial"/>
            </a:endParaRPr>
          </a:p>
        </p:txBody>
      </p:sp>
      <p:pic>
        <p:nvPicPr>
          <p:cNvPr id="304" name="Imagem 2" descr=""/>
          <p:cNvPicPr/>
          <p:nvPr/>
        </p:nvPicPr>
        <p:blipFill>
          <a:blip r:embed="rId2"/>
          <a:stretch/>
        </p:blipFill>
        <p:spPr>
          <a:xfrm>
            <a:off x="3448800" y="1303920"/>
            <a:ext cx="8742600" cy="5202360"/>
          </a:xfrm>
          <a:prstGeom prst="rect">
            <a:avLst/>
          </a:prstGeom>
          <a:ln w="0">
            <a:noFill/>
          </a:ln>
        </p:spPr>
      </p:pic>
      <p:pic>
        <p:nvPicPr>
          <p:cNvPr id="305" name="Imagem 8" descr=""/>
          <p:cNvPicPr/>
          <p:nvPr/>
        </p:nvPicPr>
        <p:blipFill>
          <a:blip r:embed="rId3"/>
          <a:stretch/>
        </p:blipFill>
        <p:spPr>
          <a:xfrm>
            <a:off x="175680" y="4263840"/>
            <a:ext cx="3373200" cy="1332000"/>
          </a:xfrm>
          <a:prstGeom prst="rect">
            <a:avLst/>
          </a:prstGeom>
          <a:ln w="0">
            <a:noFill/>
          </a:ln>
        </p:spPr>
      </p:pic>
      <p:sp>
        <p:nvSpPr>
          <p:cNvPr id="306" name="PlaceHolder 1"/>
          <p:cNvSpPr>
            <a:spLocks noGrp="1"/>
          </p:cNvSpPr>
          <p:nvPr>
            <p:ph type="sldNum" idx="7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882EFF5-6A37-4048-AA7A-15A9E993B81E}"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Instant File Initialization – </a:t>
            </a:r>
            <a:endParaRPr b="0" lang="pt-BR" sz="4000" spc="-1" strike="noStrike">
              <a:solidFill>
                <a:srgbClr val="000000"/>
              </a:solidFill>
              <a:latin typeface="Arial"/>
            </a:endParaRPr>
          </a:p>
          <a:p>
            <a:pPr algn="ctr" defTabSz="914400">
              <a:lnSpc>
                <a:spcPct val="100000"/>
              </a:lnSpc>
            </a:pPr>
            <a:r>
              <a:rPr b="1" lang="pt-BR" sz="4000" spc="-1" strike="noStrike">
                <a:solidFill>
                  <a:srgbClr val="002060"/>
                </a:solidFill>
                <a:latin typeface="Calibri"/>
              </a:rPr>
              <a:t>SQL Server 2016</a:t>
            </a:r>
            <a:endParaRPr b="0" lang="pt-BR" sz="4000" spc="-1" strike="noStrike">
              <a:solidFill>
                <a:srgbClr val="000000"/>
              </a:solidFill>
              <a:latin typeface="Arial"/>
            </a:endParaRPr>
          </a:p>
        </p:txBody>
      </p:sp>
      <p:pic>
        <p:nvPicPr>
          <p:cNvPr id="308" name="Imagem 1" descr=""/>
          <p:cNvPicPr/>
          <p:nvPr/>
        </p:nvPicPr>
        <p:blipFill>
          <a:blip r:embed="rId1"/>
          <a:stretch/>
        </p:blipFill>
        <p:spPr>
          <a:xfrm>
            <a:off x="2702160" y="1540080"/>
            <a:ext cx="6561000" cy="4911480"/>
          </a:xfrm>
          <a:prstGeom prst="rect">
            <a:avLst/>
          </a:prstGeom>
          <a:ln w="0">
            <a:noFill/>
          </a:ln>
        </p:spPr>
      </p:pic>
      <p:sp>
        <p:nvSpPr>
          <p:cNvPr id="309" name="PlaceHolder 1"/>
          <p:cNvSpPr>
            <a:spLocks noGrp="1"/>
          </p:cNvSpPr>
          <p:nvPr>
            <p:ph type="sldNum" idx="7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EE749BF-0855-46D5-9ABB-3874F671D51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59" name="CaixaDeTexto 7"/>
          <p:cNvSpPr/>
          <p:nvPr/>
        </p:nvSpPr>
        <p:spPr>
          <a:xfrm>
            <a:off x="1825560" y="1361880"/>
            <a:ext cx="11266560" cy="4413960"/>
          </a:xfrm>
          <a:prstGeom prst="rect">
            <a:avLst/>
          </a:prstGeom>
          <a:noFill/>
          <a:ln w="0">
            <a:noFill/>
          </a:ln>
        </p:spPr>
        <p:style>
          <a:lnRef idx="0"/>
          <a:fillRef idx="0"/>
          <a:effectRef idx="0"/>
          <a:fontRef idx="minor"/>
        </p:style>
        <p:txBody>
          <a:bodyPr lIns="90000" rIns="90000" tIns="45000" bIns="45000" anchor="t">
            <a:spAutoFit/>
          </a:bodyPr>
          <a:p>
            <a:pPr defTabSz="914400">
              <a:lnSpc>
                <a:spcPct val="200000"/>
              </a:lnSpc>
            </a:pPr>
            <a:r>
              <a:rPr b="0" lang="pt-BR" sz="2600" spc="-1" strike="noStrike" u="sng">
                <a:solidFill>
                  <a:srgbClr val="0563c1"/>
                </a:solidFill>
                <a:uFillTx/>
                <a:latin typeface="Calibri"/>
                <a:hlinkClick r:id="rId1"/>
              </a:rPr>
              <a:t>contato@fabriciolima.net</a:t>
            </a:r>
            <a:endParaRPr b="0" lang="pt-BR" sz="2600" spc="-1" strike="noStrike">
              <a:solidFill>
                <a:srgbClr val="000000"/>
              </a:solidFill>
              <a:latin typeface="Arial"/>
            </a:endParaRPr>
          </a:p>
          <a:p>
            <a:pPr defTabSz="914400">
              <a:lnSpc>
                <a:spcPct val="200000"/>
              </a:lnSpc>
            </a:pPr>
            <a:r>
              <a:rPr b="0" lang="pt-BR" sz="2200" spc="-1" strike="noStrike" u="sng">
                <a:solidFill>
                  <a:srgbClr val="0563c1"/>
                </a:solidFill>
                <a:uFillTx/>
                <a:latin typeface="Calibri"/>
                <a:hlinkClick r:id="rId2"/>
              </a:rPr>
              <a:t>www.facebook.com/pages/Fabricio-Lima-Consultoria-SQL-Server/239658476126229</a:t>
            </a:r>
            <a:endParaRPr b="0" lang="pt-BR" sz="2200" spc="-1" strike="noStrike">
              <a:solidFill>
                <a:srgbClr val="000000"/>
              </a:solidFill>
              <a:latin typeface="Arial"/>
            </a:endParaRPr>
          </a:p>
          <a:p>
            <a:pPr defTabSz="914400">
              <a:lnSpc>
                <a:spcPct val="200000"/>
              </a:lnSpc>
            </a:pPr>
            <a:r>
              <a:rPr b="0" lang="pt-BR" sz="2800" spc="-1" strike="noStrike" u="sng">
                <a:solidFill>
                  <a:schemeClr val="dk1"/>
                </a:solidFill>
                <a:uFillTx/>
                <a:latin typeface="Calibri"/>
                <a:hlinkClick r:id="rId3"/>
              </a:rPr>
              <a:t>br.linkedin.com/in/FabricioLimaSolucoesEmBD</a:t>
            </a:r>
            <a:endParaRPr b="0" lang="pt-BR" sz="2800" spc="-1" strike="noStrike">
              <a:solidFill>
                <a:srgbClr val="000000"/>
              </a:solidFill>
              <a:latin typeface="Arial"/>
            </a:endParaRPr>
          </a:p>
          <a:p>
            <a:pPr defTabSz="914400">
              <a:lnSpc>
                <a:spcPct val="200000"/>
              </a:lnSpc>
            </a:pPr>
            <a:r>
              <a:rPr b="0" lang="pt-BR" sz="2600" spc="-1" strike="noStrike">
                <a:solidFill>
                  <a:srgbClr val="002060"/>
                </a:solidFill>
                <a:latin typeface="Calibri"/>
              </a:rPr>
              <a:t>fabriciolima.net</a:t>
            </a:r>
            <a:endParaRPr b="0" lang="pt-BR" sz="2600" spc="-1" strike="noStrike">
              <a:solidFill>
                <a:srgbClr val="000000"/>
              </a:solidFill>
              <a:latin typeface="Arial"/>
            </a:endParaRPr>
          </a:p>
          <a:p>
            <a:pPr defTabSz="914400">
              <a:lnSpc>
                <a:spcPct val="200000"/>
              </a:lnSpc>
            </a:pPr>
            <a:r>
              <a:rPr b="0" lang="pt-BR" sz="2600" spc="-1" strike="noStrike" u="sng">
                <a:solidFill>
                  <a:srgbClr val="0563c1"/>
                </a:solidFill>
                <a:uFillTx/>
                <a:latin typeface="Calibri"/>
                <a:hlinkClick r:id="rId4"/>
              </a:rPr>
              <a:t>twitter.com/Fabriciodba</a:t>
            </a:r>
            <a:endParaRPr b="0" lang="pt-BR" sz="2600" spc="-1" strike="noStrike">
              <a:solidFill>
                <a:srgbClr val="000000"/>
              </a:solidFill>
              <a:latin typeface="Arial"/>
            </a:endParaRPr>
          </a:p>
        </p:txBody>
      </p:sp>
      <p:sp>
        <p:nvSpPr>
          <p:cNvPr id="60" name="Título 1"/>
          <p:cNvSpPr/>
          <p:nvPr/>
        </p:nvSpPr>
        <p:spPr>
          <a:xfrm>
            <a:off x="381960" y="190440"/>
            <a:ext cx="8085960" cy="11044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rPr>
              <a:t>Contatos</a:t>
            </a:r>
            <a:endParaRPr b="0" lang="pt-BR" sz="4000" spc="-1" strike="noStrike">
              <a:solidFill>
                <a:srgbClr val="000000"/>
              </a:solidFill>
              <a:latin typeface="Arial"/>
            </a:endParaRPr>
          </a:p>
        </p:txBody>
      </p:sp>
      <p:pic>
        <p:nvPicPr>
          <p:cNvPr id="61" name="Imagem 8" descr="email.jpg"/>
          <p:cNvPicPr/>
          <p:nvPr/>
        </p:nvPicPr>
        <p:blipFill>
          <a:blip r:embed="rId5"/>
          <a:stretch/>
        </p:blipFill>
        <p:spPr>
          <a:xfrm>
            <a:off x="613800" y="1618920"/>
            <a:ext cx="774720" cy="475200"/>
          </a:xfrm>
          <a:prstGeom prst="rect">
            <a:avLst/>
          </a:prstGeom>
          <a:ln w="0">
            <a:noFill/>
          </a:ln>
        </p:spPr>
      </p:pic>
      <p:pic>
        <p:nvPicPr>
          <p:cNvPr id="62" name="Imagem 9" descr="facebook.png"/>
          <p:cNvPicPr/>
          <p:nvPr/>
        </p:nvPicPr>
        <p:blipFill>
          <a:blip r:embed="rId6"/>
          <a:stretch/>
        </p:blipFill>
        <p:spPr>
          <a:xfrm>
            <a:off x="446040" y="2339280"/>
            <a:ext cx="1110600" cy="406440"/>
          </a:xfrm>
          <a:prstGeom prst="rect">
            <a:avLst/>
          </a:prstGeom>
          <a:ln w="0">
            <a:noFill/>
          </a:ln>
        </p:spPr>
      </p:pic>
      <p:pic>
        <p:nvPicPr>
          <p:cNvPr id="63" name="Imagem 10" descr="linkedin.png"/>
          <p:cNvPicPr/>
          <p:nvPr/>
        </p:nvPicPr>
        <p:blipFill>
          <a:blip r:embed="rId7"/>
          <a:stretch/>
        </p:blipFill>
        <p:spPr>
          <a:xfrm>
            <a:off x="347040" y="3155760"/>
            <a:ext cx="1260000" cy="528480"/>
          </a:xfrm>
          <a:prstGeom prst="rect">
            <a:avLst/>
          </a:prstGeom>
          <a:ln w="0">
            <a:noFill/>
          </a:ln>
        </p:spPr>
      </p:pic>
      <p:pic>
        <p:nvPicPr>
          <p:cNvPr id="64" name="Imagem 11" descr="skype_logo.jpg"/>
          <p:cNvPicPr/>
          <p:nvPr/>
        </p:nvPicPr>
        <p:blipFill>
          <a:blip r:embed="rId8"/>
          <a:stretch/>
        </p:blipFill>
        <p:spPr>
          <a:xfrm>
            <a:off x="616680" y="3899880"/>
            <a:ext cx="983160" cy="598320"/>
          </a:xfrm>
          <a:prstGeom prst="rect">
            <a:avLst/>
          </a:prstGeom>
          <a:ln w="0">
            <a:noFill/>
          </a:ln>
        </p:spPr>
      </p:pic>
      <p:pic>
        <p:nvPicPr>
          <p:cNvPr id="65" name="Imagem 12" descr="twitter.png"/>
          <p:cNvPicPr/>
          <p:nvPr/>
        </p:nvPicPr>
        <p:blipFill>
          <a:blip r:embed="rId9"/>
          <a:stretch/>
        </p:blipFill>
        <p:spPr>
          <a:xfrm>
            <a:off x="411120" y="4792320"/>
            <a:ext cx="1131480" cy="523080"/>
          </a:xfrm>
          <a:prstGeom prst="rect">
            <a:avLst/>
          </a:prstGeom>
          <a:ln w="0">
            <a:noFill/>
          </a:ln>
        </p:spPr>
      </p:pic>
      <p:sp>
        <p:nvSpPr>
          <p:cNvPr id="66" name="PlaceHolder 1"/>
          <p:cNvSpPr>
            <a:spLocks noGrp="1"/>
          </p:cNvSpPr>
          <p:nvPr>
            <p:ph type="sldNum" idx="1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DA8C2EA-3C63-4E27-86F2-1A6D96F02147}"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Retângulo 2"/>
          <p:cNvSpPr/>
          <p:nvPr/>
        </p:nvSpPr>
        <p:spPr>
          <a:xfrm>
            <a:off x="327240" y="1801080"/>
            <a:ext cx="479052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3600" spc="-1" strike="noStrike">
                <a:solidFill>
                  <a:srgbClr val="292a76"/>
                </a:solidFill>
                <a:latin typeface="Calibri"/>
              </a:rPr>
              <a:t>“</a:t>
            </a:r>
            <a:r>
              <a:rPr b="0" lang="pt-BR" sz="3600" spc="-1" strike="noStrike">
                <a:solidFill>
                  <a:srgbClr val="292a76"/>
                </a:solidFill>
                <a:latin typeface="Calibri"/>
              </a:rPr>
              <a:t>Quando você descobre que o IFI existe e seus restores serão mais rápidos”</a:t>
            </a:r>
            <a:endParaRPr b="0" lang="pt-BR" sz="3600" spc="-1" strike="noStrike">
              <a:solidFill>
                <a:srgbClr val="000000"/>
              </a:solidFill>
              <a:latin typeface="Arial"/>
            </a:endParaRPr>
          </a:p>
        </p:txBody>
      </p:sp>
      <p:pic>
        <p:nvPicPr>
          <p:cNvPr id="311" name="Picture 2" descr="When we manage to fix two corrupted databases in a row with no data loss (HT @sqlprincess)"/>
          <p:cNvPicPr/>
          <p:nvPr/>
        </p:nvPicPr>
        <p:blipFill>
          <a:blip r:embed="rId1"/>
          <a:stretch/>
        </p:blipFill>
        <p:spPr>
          <a:xfrm>
            <a:off x="5587920" y="1801080"/>
            <a:ext cx="6392880" cy="3596040"/>
          </a:xfrm>
          <a:prstGeom prst="rect">
            <a:avLst/>
          </a:prstGeom>
          <a:ln w="0">
            <a:noFill/>
          </a:ln>
        </p:spPr>
      </p:pic>
      <p:sp>
        <p:nvSpPr>
          <p:cNvPr id="312" name="PlaceHolder 1"/>
          <p:cNvSpPr>
            <a:spLocks noGrp="1"/>
          </p:cNvSpPr>
          <p:nvPr>
            <p:ph type="sldNum" idx="7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2DC0501-B167-46CE-AEFE-152DCD989440}"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91" dur="indefinite" restart="never" nodeType="tmRoot">
          <p:childTnLst>
            <p:seq>
              <p:cTn id="492" dur="indefinite" nodeType="mainSeq">
                <p:childTnLst>
                  <p:par>
                    <p:cTn id="493" fill="hold">
                      <p:stCondLst>
                        <p:cond delay="indefinite"/>
                      </p:stCondLst>
                      <p:childTnLst>
                        <p:par>
                          <p:cTn id="494" fill="hold">
                            <p:stCondLst>
                              <p:cond delay="0"/>
                            </p:stCondLst>
                            <p:childTnLst>
                              <p:par>
                                <p:cTn id="495" nodeType="clickEffect" fill="hold" presetClass="entr" presetID="1">
                                  <p:stCondLst>
                                    <p:cond delay="0"/>
                                  </p:stCondLst>
                                  <p:childTnLst>
                                    <p:set>
                                      <p:cBhvr>
                                        <p:cTn id="496"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aixaDeTexto 7"/>
          <p:cNvSpPr/>
          <p:nvPr/>
        </p:nvSpPr>
        <p:spPr>
          <a:xfrm>
            <a:off x="795240" y="1300680"/>
            <a:ext cx="11266560" cy="429480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Arial"/>
              <a:buChar char="•"/>
            </a:pPr>
            <a:r>
              <a:rPr b="1" lang="pt-BR" sz="2200" spc="-1" strike="noStrike" u="sng">
                <a:solidFill>
                  <a:srgbClr val="002060"/>
                </a:solidFill>
                <a:uFillTx/>
                <a:latin typeface="Calibri"/>
              </a:rPr>
              <a:t>Master</a:t>
            </a:r>
            <a:r>
              <a:rPr b="0" lang="pt-BR" sz="2200" spc="-1" strike="noStrike">
                <a:solidFill>
                  <a:srgbClr val="002060"/>
                </a:solidFill>
                <a:latin typeface="Calibri"/>
              </a:rPr>
              <a:t> – Contém informações de configuração da instância, localização dos arquivos “*.LDF” e “*.MDF” do SQL Server, Logins, Linked Servers e etc. </a:t>
            </a:r>
            <a:endParaRPr b="0" lang="pt-BR" sz="22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200" spc="-1" strike="noStrike" u="sng">
                <a:solidFill>
                  <a:srgbClr val="002060"/>
                </a:solidFill>
                <a:uFillTx/>
                <a:latin typeface="Calibri"/>
              </a:rPr>
              <a:t>Model</a:t>
            </a:r>
            <a:r>
              <a:rPr b="1" lang="pt-BR" sz="2200" spc="-1" strike="noStrike">
                <a:solidFill>
                  <a:srgbClr val="002060"/>
                </a:solidFill>
                <a:latin typeface="Calibri"/>
              </a:rPr>
              <a:t> </a:t>
            </a:r>
            <a:r>
              <a:rPr b="0" lang="pt-BR" sz="2200" spc="-1" strike="noStrike">
                <a:solidFill>
                  <a:srgbClr val="002060"/>
                </a:solidFill>
                <a:latin typeface="Calibri"/>
              </a:rPr>
              <a:t>– Database Template utilizada para a criação de novas bases de  dados. Ela também é utilizada para criar o TempDB toda vez que o SQL Server é iniciado.</a:t>
            </a:r>
            <a:endParaRPr b="0" lang="pt-BR" sz="22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200" spc="-1" strike="noStrike" u="sng">
                <a:solidFill>
                  <a:srgbClr val="002060"/>
                </a:solidFill>
                <a:uFillTx/>
                <a:latin typeface="Calibri"/>
              </a:rPr>
              <a:t>Msdb</a:t>
            </a:r>
            <a:r>
              <a:rPr b="0" lang="pt-BR" sz="2200" spc="-1" strike="noStrike">
                <a:solidFill>
                  <a:srgbClr val="002060"/>
                </a:solidFill>
                <a:latin typeface="Calibri"/>
              </a:rPr>
              <a:t> – Utilizada pelo SQL Agent, Database Mail e Service Broker. Contém todas as informações de Jobs e histórico de Backup e Restore.</a:t>
            </a:r>
            <a:endParaRPr b="0" lang="pt-BR" sz="22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457200" indent="-457200" defTabSz="914400">
              <a:lnSpc>
                <a:spcPct val="100000"/>
              </a:lnSpc>
              <a:buClr>
                <a:srgbClr val="002060"/>
              </a:buClr>
              <a:buFont typeface="Arial"/>
              <a:buChar char="•"/>
            </a:pPr>
            <a:r>
              <a:rPr b="1" lang="pt-BR" sz="2200" spc="-1" strike="noStrike" u="sng">
                <a:solidFill>
                  <a:srgbClr val="002060"/>
                </a:solidFill>
                <a:uFillTx/>
                <a:latin typeface="Calibri"/>
              </a:rPr>
              <a:t>TempDB</a:t>
            </a:r>
            <a:r>
              <a:rPr b="0" lang="pt-BR" sz="2200" spc="-1" strike="noStrike">
                <a:solidFill>
                  <a:srgbClr val="002060"/>
                </a:solidFill>
                <a:latin typeface="Calibri"/>
              </a:rPr>
              <a:t> – Uma das bases com mais I/O em qualquer ambiente SQL Server. É utilizada para tabelas temporárias, cursores, tabelas variável, Rebuild ONLINE de índices, order by e group by (em caso de pouca memória) e etc.</a:t>
            </a:r>
            <a:endParaRPr b="0" lang="pt-BR" sz="2200" spc="-1" strike="noStrike">
              <a:solidFill>
                <a:srgbClr val="000000"/>
              </a:solidFill>
              <a:latin typeface="Arial"/>
            </a:endParaRPr>
          </a:p>
        </p:txBody>
      </p:sp>
      <p:sp>
        <p:nvSpPr>
          <p:cNvPr id="314"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Bases de Sistema</a:t>
            </a:r>
            <a:endParaRPr b="0" lang="pt-BR" sz="4000" spc="-1" strike="noStrike">
              <a:solidFill>
                <a:srgbClr val="000000"/>
              </a:solidFill>
              <a:latin typeface="Arial"/>
            </a:endParaRPr>
          </a:p>
        </p:txBody>
      </p:sp>
      <p:sp>
        <p:nvSpPr>
          <p:cNvPr id="315" name="PlaceHolder 1"/>
          <p:cNvSpPr>
            <a:spLocks noGrp="1"/>
          </p:cNvSpPr>
          <p:nvPr>
            <p:ph type="sldNum" idx="7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8FD1E4A-DBDB-4EF4-B423-E4D42DDF065F}" type="slidenum">
              <a:rPr b="1" lang="pt-BR" sz="1400" spc="-1" strike="noStrike">
                <a:solidFill>
                  <a:schemeClr val="lt1"/>
                </a:solidFill>
                <a:latin typeface="Calibri"/>
              </a:rPr>
              <a:t>32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497" dur="indefinite" restart="never" nodeType="tmRoot">
          <p:childTnLst>
            <p:seq>
              <p:cTn id="498" dur="indefinite" nodeType="mainSeq">
                <p:childTnLst>
                  <p:par>
                    <p:cTn id="499" fill="hold">
                      <p:stCondLst>
                        <p:cond delay="indefinite"/>
                      </p:stCondLst>
                      <p:childTnLst>
                        <p:par>
                          <p:cTn id="500" fill="hold">
                            <p:stCondLst>
                              <p:cond delay="0"/>
                            </p:stCondLst>
                            <p:childTnLst>
                              <p:par>
                                <p:cTn id="501" nodeType="clickEffect" fill="hold" presetClass="entr" presetID="1">
                                  <p:stCondLst>
                                    <p:cond delay="0"/>
                                  </p:stCondLst>
                                  <p:childTnLst>
                                    <p:set>
                                      <p:cBhvr>
                                        <p:cTn id="502" dur="1" fill="hold">
                                          <p:stCondLst>
                                            <p:cond delay="0"/>
                                          </p:stCondLst>
                                        </p:cTn>
                                        <p:tgtEl>
                                          <p:spTgt spid="313">
                                            <p:txEl>
                                              <p:pRg st="0" end="0"/>
                                            </p:txEl>
                                          </p:spTgt>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
                                  <p:stCondLst>
                                    <p:cond delay="0"/>
                                  </p:stCondLst>
                                  <p:childTnLst>
                                    <p:set>
                                      <p:cBhvr>
                                        <p:cTn id="506" dur="1" fill="hold">
                                          <p:stCondLst>
                                            <p:cond delay="0"/>
                                          </p:stCondLst>
                                        </p:cTn>
                                        <p:tgtEl>
                                          <p:spTgt spid="313">
                                            <p:txEl>
                                              <p:pRg st="2" end="2"/>
                                            </p:txEl>
                                          </p:spTgt>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nodeType="clickEffect" fill="hold" presetClass="entr" presetID="1">
                                  <p:stCondLst>
                                    <p:cond delay="0"/>
                                  </p:stCondLst>
                                  <p:childTnLst>
                                    <p:set>
                                      <p:cBhvr>
                                        <p:cTn id="510" dur="1" fill="hold">
                                          <p:stCondLst>
                                            <p:cond delay="0"/>
                                          </p:stCondLst>
                                        </p:cTn>
                                        <p:tgtEl>
                                          <p:spTgt spid="313">
                                            <p:txEl>
                                              <p:pRg st="4" end="4"/>
                                            </p:txEl>
                                          </p:spTgt>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31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aixaDeTexto 7"/>
          <p:cNvSpPr/>
          <p:nvPr/>
        </p:nvSpPr>
        <p:spPr>
          <a:xfrm>
            <a:off x="298440" y="1319400"/>
            <a:ext cx="7445520" cy="5210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marL="514440" indent="-514440" defTabSz="914400">
              <a:lnSpc>
                <a:spcPct val="100000"/>
              </a:lnSpc>
              <a:buClr>
                <a:srgbClr val="002060"/>
              </a:buClr>
              <a:buFont typeface="Arial"/>
              <a:buChar char="•"/>
            </a:pPr>
            <a:r>
              <a:rPr b="0" lang="pt-BR" sz="2400" spc="-1" strike="noStrike">
                <a:solidFill>
                  <a:srgbClr val="002060"/>
                </a:solidFill>
                <a:latin typeface="Calibri"/>
              </a:rPr>
              <a:t>Podemos ter até 50 instâncias instaladas em um mesmo servidor</a:t>
            </a:r>
            <a:endParaRPr b="0" lang="pt-BR" sz="2400" spc="-1" strike="noStrike">
              <a:solidFill>
                <a:srgbClr val="000000"/>
              </a:solidFill>
              <a:latin typeface="Arial"/>
            </a:endParaRPr>
          </a:p>
          <a:p>
            <a:pPr marL="514440" indent="-514440" defTabSz="914400">
              <a:lnSpc>
                <a:spcPct val="100000"/>
              </a:lnSpc>
              <a:buClr>
                <a:srgbClr val="002060"/>
              </a:buClr>
              <a:buFont typeface="Arial"/>
              <a:buChar char="•"/>
            </a:pPr>
            <a:r>
              <a:rPr b="0" lang="pt-BR" sz="2400" spc="-1" strike="noStrike">
                <a:solidFill>
                  <a:srgbClr val="002060"/>
                </a:solidFill>
                <a:latin typeface="Calibri"/>
              </a:rPr>
              <a:t>Cada instância é completamente independente em termos de segurança e dados armazenados</a:t>
            </a:r>
            <a:endParaRPr b="0" lang="pt-BR" sz="2400" spc="-1" strike="noStrike">
              <a:solidFill>
                <a:srgbClr val="000000"/>
              </a:solidFill>
              <a:latin typeface="Arial"/>
            </a:endParaRPr>
          </a:p>
          <a:p>
            <a:pPr marL="514440" indent="-514440" defTabSz="914400">
              <a:lnSpc>
                <a:spcPct val="100000"/>
              </a:lnSpc>
              <a:buClr>
                <a:srgbClr val="002060"/>
              </a:buClr>
              <a:buFont typeface="Arial"/>
              <a:buChar char="•"/>
            </a:pPr>
            <a:r>
              <a:rPr b="0" lang="pt-BR" sz="2400" spc="-1" strike="noStrike">
                <a:solidFill>
                  <a:srgbClr val="002060"/>
                </a:solidFill>
                <a:latin typeface="Calibri"/>
              </a:rPr>
              <a:t>Os recursos de um servidor serão compartilhados pelas instâncias instaladas. Por exemplo: CPU, Memória e disco (se você colocar no mesmo disco)</a:t>
            </a:r>
            <a:endParaRPr b="0" lang="pt-BR" sz="2400" spc="-1" strike="noStrike">
              <a:solidFill>
                <a:srgbClr val="000000"/>
              </a:solidFill>
              <a:latin typeface="Arial"/>
            </a:endParaRPr>
          </a:p>
          <a:p>
            <a:pPr marL="514440" indent="-514440" defTabSz="914400">
              <a:lnSpc>
                <a:spcPct val="100000"/>
              </a:lnSpc>
              <a:buClr>
                <a:srgbClr val="002060"/>
              </a:buClr>
              <a:buFont typeface="Arial"/>
              <a:buChar char="•"/>
            </a:pPr>
            <a:r>
              <a:rPr b="0" lang="pt-BR" sz="2400" spc="-1" strike="noStrike">
                <a:solidFill>
                  <a:srgbClr val="002060"/>
                </a:solidFill>
                <a:latin typeface="Calibri"/>
              </a:rPr>
              <a:t>Apenas uma instância pode ser definida como </a:t>
            </a:r>
            <a:r>
              <a:rPr b="1" lang="pt-BR" sz="2400" spc="-1" strike="noStrike">
                <a:solidFill>
                  <a:srgbClr val="002060"/>
                </a:solidFill>
                <a:latin typeface="Calibri"/>
              </a:rPr>
              <a:t>“default instance”</a:t>
            </a:r>
            <a:r>
              <a:rPr b="0" lang="pt-BR" sz="2400" spc="-1" strike="noStrike">
                <a:solidFill>
                  <a:srgbClr val="002060"/>
                </a:solidFill>
                <a:latin typeface="Calibri"/>
              </a:rPr>
              <a:t>, enquanto as demais são definidas como </a:t>
            </a:r>
            <a:r>
              <a:rPr b="1" lang="pt-BR" sz="2400" spc="-1" strike="noStrike">
                <a:solidFill>
                  <a:srgbClr val="002060"/>
                </a:solidFill>
                <a:latin typeface="Calibri"/>
              </a:rPr>
              <a:t>“named instances”</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p:txBody>
      </p:sp>
      <p:sp>
        <p:nvSpPr>
          <p:cNvPr id="317"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fontScale="93333"/>
          </a:bodyPr>
          <a:p>
            <a:pPr algn="ctr" defTabSz="914400">
              <a:lnSpc>
                <a:spcPct val="100000"/>
              </a:lnSpc>
            </a:pPr>
            <a:r>
              <a:rPr b="1" lang="pt-BR" sz="4000" spc="-1" strike="noStrike">
                <a:solidFill>
                  <a:srgbClr val="002060"/>
                </a:solidFill>
                <a:latin typeface="Calibri"/>
              </a:rPr>
              <a:t>Múltiplas Instância no SQL Server</a:t>
            </a:r>
            <a:endParaRPr b="0" lang="pt-BR" sz="4000" spc="-1" strike="noStrike">
              <a:solidFill>
                <a:srgbClr val="000000"/>
              </a:solidFill>
              <a:latin typeface="Arial"/>
            </a:endParaRPr>
          </a:p>
        </p:txBody>
      </p:sp>
      <p:pic>
        <p:nvPicPr>
          <p:cNvPr id="318" name="Imagem 5" descr="instances.png"/>
          <p:cNvPicPr/>
          <p:nvPr/>
        </p:nvPicPr>
        <p:blipFill>
          <a:blip r:embed="rId1"/>
          <a:stretch/>
        </p:blipFill>
        <p:spPr>
          <a:xfrm>
            <a:off x="8143560" y="1410120"/>
            <a:ext cx="3452400" cy="3256920"/>
          </a:xfrm>
          <a:prstGeom prst="rect">
            <a:avLst/>
          </a:prstGeom>
          <a:ln w="0">
            <a:noFill/>
          </a:ln>
        </p:spPr>
      </p:pic>
      <p:pic>
        <p:nvPicPr>
          <p:cNvPr id="319" name="Picture 2" descr="C:\Users\Luiz Vitor\Desktop\Figure-5-3.gif"/>
          <p:cNvPicPr/>
          <p:nvPr/>
        </p:nvPicPr>
        <p:blipFill>
          <a:blip r:embed="rId2"/>
          <a:stretch/>
        </p:blipFill>
        <p:spPr>
          <a:xfrm>
            <a:off x="8329680" y="4815000"/>
            <a:ext cx="3014280" cy="1541880"/>
          </a:xfrm>
          <a:prstGeom prst="rect">
            <a:avLst/>
          </a:prstGeom>
          <a:ln w="0">
            <a:noFill/>
          </a:ln>
        </p:spPr>
      </p:pic>
      <p:sp>
        <p:nvSpPr>
          <p:cNvPr id="320" name="PlaceHolder 1"/>
          <p:cNvSpPr>
            <a:spLocks noGrp="1"/>
          </p:cNvSpPr>
          <p:nvPr>
            <p:ph type="sldNum" idx="7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87F2E8C-3662-4289-995C-CC6E3B4946BE}" type="slidenum">
              <a:rPr b="1" lang="pt-BR" sz="1400" spc="-1" strike="noStrike">
                <a:solidFill>
                  <a:schemeClr val="lt1"/>
                </a:solidFill>
                <a:latin typeface="Calibri"/>
              </a:rPr>
              <a:t>72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15" dur="indefinite" restart="never" nodeType="tmRoot">
          <p:childTnLst>
            <p:seq>
              <p:cTn id="516" dur="indefinite" nodeType="mainSeq">
                <p:childTnLst>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16">
                                            <p:txEl>
                                              <p:pRg st="1" end="1"/>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316">
                                            <p:txEl>
                                              <p:pRg st="2" end="2"/>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316">
                                            <p:txEl>
                                              <p:pRg st="3" end="3"/>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31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Retângulo 2"/>
          <p:cNvSpPr/>
          <p:nvPr/>
        </p:nvSpPr>
        <p:spPr>
          <a:xfrm>
            <a:off x="429840" y="2221200"/>
            <a:ext cx="479052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3600" spc="-1" strike="noStrike">
                <a:solidFill>
                  <a:srgbClr val="292a76"/>
                </a:solidFill>
                <a:latin typeface="Calibri"/>
              </a:rPr>
              <a:t>“</a:t>
            </a:r>
            <a:r>
              <a:rPr b="0" lang="pt-BR" sz="3600" spc="-1" strike="noStrike">
                <a:solidFill>
                  <a:srgbClr val="292a76"/>
                </a:solidFill>
                <a:latin typeface="Calibri"/>
              </a:rPr>
              <a:t>Quando eu logo em um novo cliente e ele não tem nem e-mail configurado no SQL Server”</a:t>
            </a:r>
            <a:endParaRPr b="0" lang="pt-BR" sz="3600" spc="-1" strike="noStrike">
              <a:solidFill>
                <a:srgbClr val="000000"/>
              </a:solidFill>
              <a:latin typeface="Arial"/>
            </a:endParaRPr>
          </a:p>
        </p:txBody>
      </p:sp>
      <p:pic>
        <p:nvPicPr>
          <p:cNvPr id="322" name="Picture 2" descr="When you leave a script to run overnight, and then find it failed 5 minutes after you left the office."/>
          <p:cNvPicPr/>
          <p:nvPr/>
        </p:nvPicPr>
        <p:blipFill>
          <a:blip r:embed="rId1"/>
          <a:stretch/>
        </p:blipFill>
        <p:spPr>
          <a:xfrm>
            <a:off x="6276600" y="2105280"/>
            <a:ext cx="5100120" cy="3892680"/>
          </a:xfrm>
          <a:prstGeom prst="rect">
            <a:avLst/>
          </a:prstGeom>
          <a:ln w="0">
            <a:noFill/>
          </a:ln>
        </p:spPr>
      </p:pic>
      <p:sp>
        <p:nvSpPr>
          <p:cNvPr id="323" name="PlaceHolder 1"/>
          <p:cNvSpPr>
            <a:spLocks noGrp="1"/>
          </p:cNvSpPr>
          <p:nvPr>
            <p:ph type="sldNum" idx="7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8257F9C-9F79-4ADA-8C85-6962DF481BE3}" type="slidenum">
              <a:rPr b="1" lang="pt-BR" sz="1400" spc="-1" strike="noStrike">
                <a:solidFill>
                  <a:schemeClr val="lt1"/>
                </a:solidFill>
                <a:latin typeface="Calibri"/>
              </a:rPr>
              <a:t>72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33" dur="indefinite" restart="never" nodeType="tmRoot">
          <p:childTnLst>
            <p:seq>
              <p:cTn id="534" dur="indefinite" nodeType="mainSeq">
                <p:childTnLst>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25" name="CaixaDeTexto 6"/>
          <p:cNvSpPr/>
          <p:nvPr/>
        </p:nvSpPr>
        <p:spPr>
          <a:xfrm>
            <a:off x="795240" y="1300680"/>
            <a:ext cx="10529640" cy="147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No </a:t>
            </a:r>
            <a:r>
              <a:rPr b="1" lang="pt-BR" sz="2800" spc="-1" strike="noStrike">
                <a:solidFill>
                  <a:srgbClr val="002060"/>
                </a:solidFill>
                <a:latin typeface="Calibri"/>
                <a:ea typeface="Calibri"/>
              </a:rPr>
              <a:t>Management</a:t>
            </a:r>
            <a:r>
              <a:rPr b="0" lang="pt-BR" sz="2800" spc="-1" strike="noStrike">
                <a:solidFill>
                  <a:srgbClr val="002060"/>
                </a:solidFill>
                <a:latin typeface="Calibri"/>
                <a:ea typeface="Calibri"/>
              </a:rPr>
              <a:t>, clicar com o botão direito em </a:t>
            </a:r>
            <a:r>
              <a:rPr b="1" lang="pt-BR" sz="2800" spc="-1" strike="noStrike">
                <a:solidFill>
                  <a:srgbClr val="002060"/>
                </a:solidFill>
                <a:latin typeface="Calibri"/>
                <a:ea typeface="Calibri"/>
              </a:rPr>
              <a:t>Database Mail -&gt; Configure Database Mail</a:t>
            </a:r>
            <a:endParaRPr b="0" lang="pt-BR" sz="2800" spc="-1" strike="noStrike">
              <a:solidFill>
                <a:srgbClr val="000000"/>
              </a:solidFill>
              <a:latin typeface="Arial"/>
            </a:endParaRPr>
          </a:p>
        </p:txBody>
      </p:sp>
      <p:pic>
        <p:nvPicPr>
          <p:cNvPr id="326" name="Picture 2" descr=""/>
          <p:cNvPicPr/>
          <p:nvPr/>
        </p:nvPicPr>
        <p:blipFill>
          <a:blip r:embed="rId1"/>
          <a:stretch/>
        </p:blipFill>
        <p:spPr>
          <a:xfrm>
            <a:off x="4018320" y="2835000"/>
            <a:ext cx="4154760" cy="3650760"/>
          </a:xfrm>
          <a:prstGeom prst="rect">
            <a:avLst/>
          </a:prstGeom>
          <a:ln w="9525">
            <a:noFill/>
          </a:ln>
        </p:spPr>
      </p:pic>
      <p:sp>
        <p:nvSpPr>
          <p:cNvPr id="327" name="PlaceHolder 1"/>
          <p:cNvSpPr>
            <a:spLocks noGrp="1"/>
          </p:cNvSpPr>
          <p:nvPr>
            <p:ph type="sldNum" idx="7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064C94B-917F-422F-AB11-8CC4B9188624}" type="slidenum">
              <a:rPr b="1" lang="pt-BR" sz="1400" spc="-1" strike="noStrike">
                <a:solidFill>
                  <a:schemeClr val="lt1"/>
                </a:solidFill>
                <a:latin typeface="Calibri"/>
              </a:rPr>
              <a:t>74</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29" name="CaixaDeTexto 6"/>
          <p:cNvSpPr/>
          <p:nvPr/>
        </p:nvSpPr>
        <p:spPr>
          <a:xfrm>
            <a:off x="795240" y="1300680"/>
            <a:ext cx="4214520" cy="2529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Selecionar a opção sinalizada ao lado:</a:t>
            </a:r>
            <a:endParaRPr b="0" lang="pt-BR" sz="2800" spc="-1" strike="noStrike">
              <a:solidFill>
                <a:srgbClr val="000000"/>
              </a:solidFill>
              <a:latin typeface="Arial"/>
            </a:endParaRPr>
          </a:p>
        </p:txBody>
      </p:sp>
      <p:pic>
        <p:nvPicPr>
          <p:cNvPr id="330" name="Picture 3" descr=""/>
          <p:cNvPicPr/>
          <p:nvPr/>
        </p:nvPicPr>
        <p:blipFill>
          <a:blip r:embed="rId1"/>
          <a:stretch/>
        </p:blipFill>
        <p:spPr>
          <a:xfrm>
            <a:off x="5505480" y="1419120"/>
            <a:ext cx="5787000" cy="5039640"/>
          </a:xfrm>
          <a:prstGeom prst="rect">
            <a:avLst/>
          </a:prstGeom>
          <a:ln w="9525">
            <a:noFill/>
          </a:ln>
        </p:spPr>
      </p:pic>
      <p:sp>
        <p:nvSpPr>
          <p:cNvPr id="331" name="PlaceHolder 1"/>
          <p:cNvSpPr>
            <a:spLocks noGrp="1"/>
          </p:cNvSpPr>
          <p:nvPr>
            <p:ph type="sldNum" idx="8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18AE684-F3DD-49A7-AF7D-948A59A14A5C}" type="slidenum">
              <a:rPr b="1" lang="pt-BR" sz="1400" spc="-1" strike="noStrike">
                <a:solidFill>
                  <a:schemeClr val="lt1"/>
                </a:solidFill>
                <a:latin typeface="Calibri"/>
              </a:rPr>
              <a:t>75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33" name="CaixaDeTexto 6"/>
          <p:cNvSpPr/>
          <p:nvPr/>
        </p:nvSpPr>
        <p:spPr>
          <a:xfrm>
            <a:off x="795240" y="1300680"/>
            <a:ext cx="4214520" cy="1045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“Yes”</a:t>
            </a:r>
            <a:endParaRPr b="0" lang="pt-BR" sz="2800" spc="-1" strike="noStrike">
              <a:solidFill>
                <a:srgbClr val="000000"/>
              </a:solidFill>
              <a:latin typeface="Arial"/>
            </a:endParaRPr>
          </a:p>
        </p:txBody>
      </p:sp>
      <p:pic>
        <p:nvPicPr>
          <p:cNvPr id="334" name="Picture 2" descr=""/>
          <p:cNvPicPr/>
          <p:nvPr/>
        </p:nvPicPr>
        <p:blipFill>
          <a:blip r:embed="rId1"/>
          <a:stretch/>
        </p:blipFill>
        <p:spPr>
          <a:xfrm>
            <a:off x="3186000" y="3262320"/>
            <a:ext cx="5819400" cy="1209240"/>
          </a:xfrm>
          <a:prstGeom prst="rect">
            <a:avLst/>
          </a:prstGeom>
          <a:ln w="9525">
            <a:noFill/>
          </a:ln>
        </p:spPr>
      </p:pic>
      <p:sp>
        <p:nvSpPr>
          <p:cNvPr id="335" name="PlaceHolder 1"/>
          <p:cNvSpPr>
            <a:spLocks noGrp="1"/>
          </p:cNvSpPr>
          <p:nvPr>
            <p:ph type="sldNum" idx="8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E6CC548-0811-4BCD-90DD-B7AACF4FE29C}" type="slidenum">
              <a:rPr b="1" lang="pt-BR" sz="1400" spc="-1" strike="noStrike">
                <a:solidFill>
                  <a:schemeClr val="lt1"/>
                </a:solidFill>
                <a:latin typeface="Calibri"/>
              </a:rPr>
              <a:t>76</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37" name="CaixaDeTexto 6"/>
          <p:cNvSpPr/>
          <p:nvPr/>
        </p:nvSpPr>
        <p:spPr>
          <a:xfrm>
            <a:off x="795240" y="1300680"/>
            <a:ext cx="3948120" cy="3484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Colocar o nome no campo </a:t>
            </a:r>
            <a:r>
              <a:rPr b="1" lang="pt-BR" sz="2800" spc="-1" strike="noStrike">
                <a:solidFill>
                  <a:srgbClr val="002060"/>
                </a:solidFill>
                <a:latin typeface="Calibri"/>
                <a:ea typeface="Calibri"/>
              </a:rPr>
              <a:t>“Profile Name”</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”Add...”</a:t>
            </a:r>
            <a:endParaRPr b="0" lang="pt-BR" sz="2800" spc="-1" strike="noStrike">
              <a:solidFill>
                <a:srgbClr val="000000"/>
              </a:solidFill>
              <a:latin typeface="Arial"/>
            </a:endParaRPr>
          </a:p>
        </p:txBody>
      </p:sp>
      <p:pic>
        <p:nvPicPr>
          <p:cNvPr id="338" name="Picture 2" descr=""/>
          <p:cNvPicPr/>
          <p:nvPr/>
        </p:nvPicPr>
        <p:blipFill>
          <a:blip r:embed="rId1"/>
          <a:stretch/>
        </p:blipFill>
        <p:spPr>
          <a:xfrm>
            <a:off x="5381640" y="1428840"/>
            <a:ext cx="5787000" cy="5039640"/>
          </a:xfrm>
          <a:prstGeom prst="rect">
            <a:avLst/>
          </a:prstGeom>
          <a:ln w="9525">
            <a:noFill/>
          </a:ln>
        </p:spPr>
      </p:pic>
      <p:sp>
        <p:nvSpPr>
          <p:cNvPr id="339" name="PlaceHolder 1"/>
          <p:cNvSpPr>
            <a:spLocks noGrp="1"/>
          </p:cNvSpPr>
          <p:nvPr>
            <p:ph type="sldNum" idx="8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6258E70-7065-4224-B36A-FD57F8E312C0}" type="slidenum">
              <a:rPr b="1" lang="pt-BR" sz="1400" spc="-1" strike="noStrike">
                <a:solidFill>
                  <a:schemeClr val="lt1"/>
                </a:solidFill>
                <a:latin typeface="Calibri"/>
              </a:rPr>
              <a:t>77</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41" name="CaixaDeTexto 6"/>
          <p:cNvSpPr/>
          <p:nvPr/>
        </p:nvSpPr>
        <p:spPr>
          <a:xfrm>
            <a:off x="795240" y="1300680"/>
            <a:ext cx="4109760" cy="3484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Preencher os campos com os dados desejados</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“OK”</a:t>
            </a:r>
            <a:endParaRPr b="0" lang="pt-BR" sz="2800" spc="-1" strike="noStrike">
              <a:solidFill>
                <a:srgbClr val="000000"/>
              </a:solidFill>
              <a:latin typeface="Arial"/>
            </a:endParaRPr>
          </a:p>
        </p:txBody>
      </p:sp>
      <p:pic>
        <p:nvPicPr>
          <p:cNvPr id="342" name="Picture 2" descr=""/>
          <p:cNvPicPr/>
          <p:nvPr/>
        </p:nvPicPr>
        <p:blipFill>
          <a:blip r:embed="rId1"/>
          <a:stretch/>
        </p:blipFill>
        <p:spPr>
          <a:xfrm>
            <a:off x="5295960" y="1428840"/>
            <a:ext cx="5787000" cy="5039640"/>
          </a:xfrm>
          <a:prstGeom prst="rect">
            <a:avLst/>
          </a:prstGeom>
          <a:ln w="9525">
            <a:noFill/>
          </a:ln>
        </p:spPr>
      </p:pic>
      <p:sp>
        <p:nvSpPr>
          <p:cNvPr id="343" name="PlaceHolder 1"/>
          <p:cNvSpPr>
            <a:spLocks noGrp="1"/>
          </p:cNvSpPr>
          <p:nvPr>
            <p:ph type="sldNum" idx="8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736C665-D770-4AD9-8417-ADFCE13B58B9}" type="slidenum">
              <a:rPr b="1" lang="pt-BR" sz="1400" spc="-1" strike="noStrike">
                <a:solidFill>
                  <a:schemeClr val="lt1"/>
                </a:solidFill>
                <a:latin typeface="Calibri"/>
              </a:rPr>
              <a:t>78</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45" name="CaixaDeTexto 6"/>
          <p:cNvSpPr/>
          <p:nvPr/>
        </p:nvSpPr>
        <p:spPr>
          <a:xfrm>
            <a:off x="795240" y="1300680"/>
            <a:ext cx="4109760" cy="3484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Preencher os campos com os dados desejados</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“Next”</a:t>
            </a:r>
            <a:endParaRPr b="0" lang="pt-BR" sz="2800" spc="-1" strike="noStrike">
              <a:solidFill>
                <a:srgbClr val="000000"/>
              </a:solidFill>
              <a:latin typeface="Arial"/>
            </a:endParaRPr>
          </a:p>
        </p:txBody>
      </p:sp>
      <p:pic>
        <p:nvPicPr>
          <p:cNvPr id="346" name="Picture 2" descr=""/>
          <p:cNvPicPr/>
          <p:nvPr/>
        </p:nvPicPr>
        <p:blipFill>
          <a:blip r:embed="rId1"/>
          <a:stretch/>
        </p:blipFill>
        <p:spPr>
          <a:xfrm>
            <a:off x="5419800" y="1438200"/>
            <a:ext cx="5787000" cy="5039640"/>
          </a:xfrm>
          <a:prstGeom prst="rect">
            <a:avLst/>
          </a:prstGeom>
          <a:ln w="9525">
            <a:noFill/>
          </a:ln>
        </p:spPr>
      </p:pic>
      <p:sp>
        <p:nvSpPr>
          <p:cNvPr id="347" name="PlaceHolder 1"/>
          <p:cNvSpPr>
            <a:spLocks noGrp="1"/>
          </p:cNvSpPr>
          <p:nvPr>
            <p:ph type="sldNum" idx="8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64E6FD6-74CF-4920-BB57-3A0C0289241B}" type="slidenum">
              <a:rPr b="1" lang="pt-BR" sz="1400" spc="-1" strike="noStrike">
                <a:solidFill>
                  <a:schemeClr val="lt1"/>
                </a:solidFill>
                <a:latin typeface="Calibri"/>
              </a:rPr>
              <a:t>79</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68" name="CaixaDeTexto 6"/>
          <p:cNvSpPr/>
          <p:nvPr/>
        </p:nvSpPr>
        <p:spPr>
          <a:xfrm>
            <a:off x="309240" y="1560960"/>
            <a:ext cx="11512440" cy="5163120"/>
          </a:xfrm>
          <a:prstGeom prst="rect">
            <a:avLst/>
          </a:prstGeom>
          <a:noFill/>
          <a:ln w="0">
            <a:noFill/>
          </a:ln>
        </p:spPr>
        <p:style>
          <a:lnRef idx="0"/>
          <a:fillRef idx="0"/>
          <a:effectRef idx="0"/>
          <a:fontRef idx="minor"/>
        </p:style>
        <p:txBody>
          <a:bodyPr lIns="90000" rIns="90000" tIns="45000" bIns="45000" anchor="t">
            <a:spAutoFit/>
          </a:bodyPr>
          <a:p>
            <a:pPr indent="-343080" defTabSz="914400">
              <a:lnSpc>
                <a:spcPct val="100000"/>
              </a:lnSpc>
              <a:buClr>
                <a:srgbClr val="002060"/>
              </a:buClr>
              <a:buFont typeface="Arial"/>
              <a:buChar char="•"/>
            </a:pPr>
            <a:r>
              <a:rPr b="1" lang="pt-BR" sz="2000" spc="-1" strike="noStrike">
                <a:solidFill>
                  <a:srgbClr val="002060"/>
                </a:solidFill>
                <a:latin typeface="Calibri"/>
              </a:rPr>
              <a:t> </a:t>
            </a:r>
            <a:r>
              <a:rPr b="1" lang="pt-BR" sz="2200" spc="-1" strike="noStrike">
                <a:solidFill>
                  <a:srgbClr val="002060"/>
                </a:solidFill>
                <a:latin typeface="Calibri"/>
              </a:rPr>
              <a:t>Exam 70-228: </a:t>
            </a:r>
            <a:r>
              <a:rPr b="0" lang="pt-BR" sz="1800" spc="-1" strike="noStrike">
                <a:solidFill>
                  <a:srgbClr val="002060"/>
                </a:solidFill>
                <a:latin typeface="Calibri"/>
              </a:rPr>
              <a:t>Installing, Configuring, and Administering Microsoft SQL Server 2000 Enterprise Edition.</a:t>
            </a:r>
            <a:endParaRPr b="0" lang="pt-BR" sz="1800" spc="-1" strike="noStrike">
              <a:solidFill>
                <a:srgbClr val="000000"/>
              </a:solidFill>
              <a:latin typeface="Arial"/>
            </a:endParaRPr>
          </a:p>
          <a:p>
            <a:pPr indent="-343080" defTabSz="914400">
              <a:lnSpc>
                <a:spcPct val="100000"/>
              </a:lnSpc>
              <a:buClr>
                <a:srgbClr val="002060"/>
              </a:buClr>
              <a:buFont typeface="Arial"/>
              <a:buChar char="•"/>
            </a:pPr>
            <a:r>
              <a:rPr b="0" lang="pt-BR" sz="2200" spc="-1" strike="noStrike">
                <a:solidFill>
                  <a:srgbClr val="002060"/>
                </a:solidFill>
                <a:latin typeface="Calibri"/>
              </a:rPr>
              <a:t> </a:t>
            </a:r>
            <a:r>
              <a:rPr b="1" lang="pt-BR" sz="2200" spc="-1" strike="noStrike">
                <a:solidFill>
                  <a:srgbClr val="002060"/>
                </a:solidFill>
                <a:latin typeface="Calibri"/>
              </a:rPr>
              <a:t>Exam 70-229: </a:t>
            </a:r>
            <a:r>
              <a:rPr b="0" lang="pt-BR" sz="1800" spc="-1" strike="noStrike">
                <a:solidFill>
                  <a:srgbClr val="002060"/>
                </a:solidFill>
                <a:latin typeface="Calibri"/>
              </a:rPr>
              <a:t>Designing and Implementing Databases with Microsoft SQL Server 2000 Enterprise Edition.</a:t>
            </a:r>
            <a:endParaRPr b="0" lang="pt-BR" sz="18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indent="-343080" defTabSz="914400">
              <a:lnSpc>
                <a:spcPct val="100000"/>
              </a:lnSpc>
              <a:buClr>
                <a:srgbClr val="002060"/>
              </a:buClr>
              <a:buFont typeface="Arial"/>
              <a:buChar char="•"/>
            </a:pPr>
            <a:r>
              <a:rPr b="0" lang="pt-BR" sz="2200" spc="-1" strike="noStrike">
                <a:solidFill>
                  <a:srgbClr val="002060"/>
                </a:solidFill>
                <a:latin typeface="Calibri"/>
              </a:rPr>
              <a:t> </a:t>
            </a:r>
            <a:r>
              <a:rPr b="1" lang="pt-BR" sz="2200" spc="-1" strike="noStrike">
                <a:solidFill>
                  <a:srgbClr val="002060"/>
                </a:solidFill>
                <a:latin typeface="Calibri"/>
              </a:rPr>
              <a:t>Exam 70-431: </a:t>
            </a:r>
            <a:r>
              <a:rPr b="0" lang="pt-BR" sz="1800" spc="-1" strike="noStrike">
                <a:solidFill>
                  <a:srgbClr val="002060"/>
                </a:solidFill>
                <a:latin typeface="Calibri"/>
              </a:rPr>
              <a:t>Optimizing Implementing and Maintaining Microsoft SQL Server 2005.</a:t>
            </a:r>
            <a:endParaRPr b="0" lang="pt-BR" sz="1800" spc="-1" strike="noStrike">
              <a:solidFill>
                <a:srgbClr val="000000"/>
              </a:solidFill>
              <a:latin typeface="Arial"/>
            </a:endParaRPr>
          </a:p>
          <a:p>
            <a:pPr indent="-343080" defTabSz="914400">
              <a:lnSpc>
                <a:spcPct val="100000"/>
              </a:lnSpc>
              <a:buClr>
                <a:srgbClr val="002060"/>
              </a:buClr>
              <a:buFont typeface="Arial"/>
              <a:buChar char="•"/>
            </a:pPr>
            <a:r>
              <a:rPr b="0" lang="pt-BR" sz="2200" spc="-1" strike="noStrike">
                <a:solidFill>
                  <a:srgbClr val="002060"/>
                </a:solidFill>
                <a:latin typeface="Calibri"/>
              </a:rPr>
              <a:t> </a:t>
            </a:r>
            <a:r>
              <a:rPr b="1" lang="pt-BR" sz="2200" spc="-1" strike="noStrike">
                <a:solidFill>
                  <a:srgbClr val="002060"/>
                </a:solidFill>
                <a:latin typeface="Calibri"/>
              </a:rPr>
              <a:t>Exam 70-443: </a:t>
            </a:r>
            <a:r>
              <a:rPr b="0" lang="pt-BR" sz="1800" spc="-1" strike="noStrike">
                <a:solidFill>
                  <a:srgbClr val="002060"/>
                </a:solidFill>
                <a:latin typeface="Calibri"/>
              </a:rPr>
              <a:t>Designing a Database Server Infrastructure by Using Microsoft SQL Server 2005.</a:t>
            </a:r>
            <a:endParaRPr b="0" lang="pt-BR" sz="1800" spc="-1" strike="noStrike">
              <a:solidFill>
                <a:srgbClr val="000000"/>
              </a:solidFill>
              <a:latin typeface="Arial"/>
            </a:endParaRPr>
          </a:p>
          <a:p>
            <a:pPr indent="-343080" defTabSz="914400">
              <a:lnSpc>
                <a:spcPct val="100000"/>
              </a:lnSpc>
              <a:buClr>
                <a:srgbClr val="002060"/>
              </a:buClr>
              <a:buFont typeface="Arial"/>
              <a:buChar char="•"/>
            </a:pPr>
            <a:r>
              <a:rPr b="0" lang="pt-BR" sz="2200" spc="-1" strike="noStrike">
                <a:solidFill>
                  <a:srgbClr val="002060"/>
                </a:solidFill>
                <a:latin typeface="Calibri"/>
              </a:rPr>
              <a:t> </a:t>
            </a:r>
            <a:r>
              <a:rPr b="1" lang="pt-BR" sz="2200" spc="-1" strike="noStrike">
                <a:solidFill>
                  <a:srgbClr val="002060"/>
                </a:solidFill>
                <a:latin typeface="Calibri"/>
              </a:rPr>
              <a:t>Exam 70-444: </a:t>
            </a:r>
            <a:r>
              <a:rPr b="0" lang="pt-BR" sz="1800" spc="-1" strike="noStrike">
                <a:solidFill>
                  <a:srgbClr val="002060"/>
                </a:solidFill>
                <a:latin typeface="Calibri"/>
              </a:rPr>
              <a:t>Optimizing and Maintaining a Database Administration Solution by Using SQL Server 2005.</a:t>
            </a:r>
            <a:endParaRPr b="0" lang="pt-BR" sz="1800" spc="-1" strike="noStrike">
              <a:solidFill>
                <a:srgbClr val="000000"/>
              </a:solidFill>
              <a:latin typeface="Arial"/>
            </a:endParaRPr>
          </a:p>
          <a:p>
            <a:pPr defTabSz="914400">
              <a:lnSpc>
                <a:spcPct val="100000"/>
              </a:lnSpc>
            </a:pPr>
            <a:endParaRPr b="0" lang="pt-BR" sz="2200" spc="-1" strike="noStrike">
              <a:solidFill>
                <a:srgbClr val="000000"/>
              </a:solidFill>
              <a:latin typeface="Arial"/>
            </a:endParaRPr>
          </a:p>
          <a:p>
            <a:pPr indent="-343080" defTabSz="914400">
              <a:lnSpc>
                <a:spcPct val="100000"/>
              </a:lnSpc>
              <a:buClr>
                <a:srgbClr val="002060"/>
              </a:buClr>
              <a:buFont typeface="Arial"/>
              <a:buChar char="•"/>
            </a:pPr>
            <a:r>
              <a:rPr b="1" lang="pt-BR" sz="2200" spc="-1" strike="noStrike">
                <a:solidFill>
                  <a:srgbClr val="002060"/>
                </a:solidFill>
                <a:latin typeface="Calibri"/>
              </a:rPr>
              <a:t>Exam 70-453: </a:t>
            </a:r>
            <a:r>
              <a:rPr b="0" lang="pt-BR" sz="1800" spc="-1" strike="noStrike">
                <a:solidFill>
                  <a:srgbClr val="002060"/>
                </a:solidFill>
                <a:latin typeface="Calibri"/>
              </a:rPr>
              <a:t>Transition Your MCITP SQL Server 2005 DBA to MCITP SQL Server 2008 DBA.</a:t>
            </a:r>
            <a:endParaRPr b="0" lang="pt-BR" sz="18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indent="-343080" defTabSz="914400">
              <a:lnSpc>
                <a:spcPct val="100000"/>
              </a:lnSpc>
              <a:buClr>
                <a:srgbClr val="002060"/>
              </a:buClr>
              <a:buFont typeface="Arial"/>
              <a:buChar char="•"/>
            </a:pPr>
            <a:r>
              <a:rPr b="1" lang="pt-BR" sz="2200" spc="-1" strike="noStrike">
                <a:solidFill>
                  <a:srgbClr val="002060"/>
                </a:solidFill>
                <a:latin typeface="Calibri"/>
              </a:rPr>
              <a:t>Exam 70-761: </a:t>
            </a:r>
            <a:r>
              <a:rPr b="0" lang="pt-BR" sz="2200" spc="-1" strike="noStrike">
                <a:solidFill>
                  <a:srgbClr val="002060"/>
                </a:solidFill>
                <a:latin typeface="Calibri"/>
              </a:rPr>
              <a:t>Querying Data with Transact-SQL - SQL Server 2016</a:t>
            </a:r>
            <a:endParaRPr b="0" lang="pt-BR" sz="2200" spc="-1" strike="noStrike">
              <a:solidFill>
                <a:srgbClr val="000000"/>
              </a:solidFill>
              <a:latin typeface="Arial"/>
            </a:endParaRPr>
          </a:p>
          <a:p>
            <a:pPr indent="-343080" defTabSz="914400">
              <a:lnSpc>
                <a:spcPct val="100000"/>
              </a:lnSpc>
              <a:buClr>
                <a:srgbClr val="002060"/>
              </a:buClr>
              <a:buFont typeface="Arial"/>
              <a:buChar char="•"/>
            </a:pPr>
            <a:r>
              <a:rPr b="1" lang="pt-BR" sz="2200" spc="-1" strike="noStrike">
                <a:solidFill>
                  <a:srgbClr val="002060"/>
                </a:solidFill>
                <a:latin typeface="Calibri"/>
              </a:rPr>
              <a:t>Exam 70-762: </a:t>
            </a:r>
            <a:r>
              <a:rPr b="0" lang="pt-BR" sz="2200" spc="-1" strike="noStrike">
                <a:solidFill>
                  <a:srgbClr val="002060"/>
                </a:solidFill>
                <a:latin typeface="Calibri"/>
              </a:rPr>
              <a:t>Developing SQL Database - SQL Server 2016</a:t>
            </a:r>
            <a:endParaRPr b="0" lang="pt-BR" sz="2200" spc="-1" strike="noStrike">
              <a:solidFill>
                <a:srgbClr val="000000"/>
              </a:solidFill>
              <a:latin typeface="Arial"/>
            </a:endParaRPr>
          </a:p>
          <a:p>
            <a:pPr indent="-343080" defTabSz="914400">
              <a:lnSpc>
                <a:spcPct val="100000"/>
              </a:lnSpc>
              <a:buClr>
                <a:srgbClr val="002060"/>
              </a:buClr>
              <a:buFont typeface="Arial"/>
              <a:buChar char="•"/>
            </a:pPr>
            <a:r>
              <a:rPr b="1" lang="pt-BR" sz="2200" spc="-1" strike="noStrike">
                <a:solidFill>
                  <a:srgbClr val="002060"/>
                </a:solidFill>
                <a:latin typeface="Calibri"/>
              </a:rPr>
              <a:t>Exam 70-764: </a:t>
            </a:r>
            <a:r>
              <a:rPr b="0" lang="pt-BR" sz="2200" spc="-1" strike="noStrike">
                <a:solidFill>
                  <a:srgbClr val="002060"/>
                </a:solidFill>
                <a:latin typeface="Calibri"/>
              </a:rPr>
              <a:t>Administering a SQL Database Infrastructure - SQL Server 2016</a:t>
            </a:r>
            <a:endParaRPr b="0" lang="pt-BR" sz="2200" spc="-1" strike="noStrike">
              <a:solidFill>
                <a:srgbClr val="000000"/>
              </a:solidFill>
              <a:latin typeface="Arial"/>
            </a:endParaRPr>
          </a:p>
          <a:p>
            <a:pPr defTabSz="914400">
              <a:lnSpc>
                <a:spcPct val="100000"/>
              </a:lnSpc>
            </a:pPr>
            <a:endParaRPr b="0" lang="pt-BR" sz="2300" spc="-1" strike="noStrike">
              <a:solidFill>
                <a:srgbClr val="000000"/>
              </a:solidFill>
              <a:latin typeface="Arial"/>
            </a:endParaRPr>
          </a:p>
        </p:txBody>
      </p:sp>
      <p:sp>
        <p:nvSpPr>
          <p:cNvPr id="69" name="Retângulo 4"/>
          <p:cNvSpPr/>
          <p:nvPr/>
        </p:nvSpPr>
        <p:spPr>
          <a:xfrm>
            <a:off x="397440" y="394920"/>
            <a:ext cx="8062200" cy="6991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pt-BR" sz="4000" spc="-1" strike="noStrike">
                <a:solidFill>
                  <a:srgbClr val="002060"/>
                </a:solidFill>
                <a:latin typeface="Calibri"/>
              </a:rPr>
              <a:t>Certificações</a:t>
            </a:r>
            <a:endParaRPr b="0" lang="pt-BR" sz="4000" spc="-1" strike="noStrike">
              <a:solidFill>
                <a:srgbClr val="000000"/>
              </a:solidFill>
              <a:latin typeface="Arial"/>
            </a:endParaRPr>
          </a:p>
        </p:txBody>
      </p:sp>
      <p:sp>
        <p:nvSpPr>
          <p:cNvPr id="70" name="PlaceHolder 1"/>
          <p:cNvSpPr>
            <a:spLocks noGrp="1"/>
          </p:cNvSpPr>
          <p:nvPr>
            <p:ph type="sldNum" idx="1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F323272-A5A1-482E-B310-03D49DF4E0FC}"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49" name="CaixaDeTexto 6"/>
          <p:cNvSpPr/>
          <p:nvPr/>
        </p:nvSpPr>
        <p:spPr>
          <a:xfrm>
            <a:off x="795240" y="1300680"/>
            <a:ext cx="4109760" cy="210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“Finish”</a:t>
            </a:r>
            <a:endParaRPr b="0" lang="pt-BR" sz="2800" spc="-1" strike="noStrike">
              <a:solidFill>
                <a:srgbClr val="000000"/>
              </a:solidFill>
              <a:latin typeface="Arial"/>
            </a:endParaRPr>
          </a:p>
        </p:txBody>
      </p:sp>
      <p:pic>
        <p:nvPicPr>
          <p:cNvPr id="350" name="Picture 2" descr=""/>
          <p:cNvPicPr/>
          <p:nvPr/>
        </p:nvPicPr>
        <p:blipFill>
          <a:blip r:embed="rId1"/>
          <a:stretch/>
        </p:blipFill>
        <p:spPr>
          <a:xfrm>
            <a:off x="5172120" y="1419120"/>
            <a:ext cx="5787000" cy="5039640"/>
          </a:xfrm>
          <a:prstGeom prst="rect">
            <a:avLst/>
          </a:prstGeom>
          <a:ln w="9525">
            <a:noFill/>
          </a:ln>
        </p:spPr>
      </p:pic>
      <p:sp>
        <p:nvSpPr>
          <p:cNvPr id="351" name="PlaceHolder 1"/>
          <p:cNvSpPr>
            <a:spLocks noGrp="1"/>
          </p:cNvSpPr>
          <p:nvPr>
            <p:ph type="sldNum" idx="8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5A2287B-A63B-438C-8C20-3B973D4BC058}" type="slidenum">
              <a:rPr b="1" lang="pt-BR" sz="1400" spc="-1" strike="noStrike">
                <a:solidFill>
                  <a:schemeClr val="lt1"/>
                </a:solidFill>
                <a:latin typeface="Calibri"/>
              </a:rPr>
              <a:t>80</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Configurar Database Mail</a:t>
            </a:r>
            <a:endParaRPr b="0" lang="pt-BR" sz="4000" spc="-1" strike="noStrike">
              <a:solidFill>
                <a:srgbClr val="000000"/>
              </a:solidFill>
              <a:latin typeface="Arial"/>
            </a:endParaRPr>
          </a:p>
        </p:txBody>
      </p:sp>
      <p:sp>
        <p:nvSpPr>
          <p:cNvPr id="353" name="CaixaDeTexto 6"/>
          <p:cNvSpPr/>
          <p:nvPr/>
        </p:nvSpPr>
        <p:spPr>
          <a:xfrm>
            <a:off x="795240" y="1300680"/>
            <a:ext cx="4109760" cy="3585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“Close”</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1" lang="pt-BR" sz="2800" spc="-1" strike="noStrike">
                <a:solidFill>
                  <a:srgbClr val="002060"/>
                </a:solidFill>
                <a:latin typeface="Calibri"/>
                <a:ea typeface="Calibri"/>
              </a:rPr>
              <a:t>Database Mail configurado!</a:t>
            </a:r>
            <a:endParaRPr b="0" lang="pt-BR" sz="2800" spc="-1" strike="noStrike">
              <a:solidFill>
                <a:srgbClr val="000000"/>
              </a:solidFill>
              <a:latin typeface="Arial"/>
            </a:endParaRPr>
          </a:p>
        </p:txBody>
      </p:sp>
      <p:pic>
        <p:nvPicPr>
          <p:cNvPr id="354" name="Picture 2" descr=""/>
          <p:cNvPicPr/>
          <p:nvPr/>
        </p:nvPicPr>
        <p:blipFill>
          <a:blip r:embed="rId1"/>
          <a:stretch/>
        </p:blipFill>
        <p:spPr>
          <a:xfrm>
            <a:off x="5553000" y="1419120"/>
            <a:ext cx="5787000" cy="5039640"/>
          </a:xfrm>
          <a:prstGeom prst="rect">
            <a:avLst/>
          </a:prstGeom>
          <a:ln w="9525">
            <a:noFill/>
          </a:ln>
        </p:spPr>
      </p:pic>
      <p:sp>
        <p:nvSpPr>
          <p:cNvPr id="355" name="PlaceHolder 1"/>
          <p:cNvSpPr>
            <a:spLocks noGrp="1"/>
          </p:cNvSpPr>
          <p:nvPr>
            <p:ph type="sldNum" idx="8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5BC5D03-08F3-40AE-95EC-47E8C83B0406}" type="slidenum">
              <a:rPr b="1" lang="pt-BR" sz="1400" spc="-1" strike="noStrike">
                <a:solidFill>
                  <a:schemeClr val="lt1"/>
                </a:solidFill>
                <a:latin typeface="Calibri"/>
              </a:rPr>
              <a:t>81</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Testando Database Mail</a:t>
            </a:r>
            <a:endParaRPr b="0" lang="pt-BR" sz="4000" spc="-1" strike="noStrike">
              <a:solidFill>
                <a:srgbClr val="000000"/>
              </a:solidFill>
              <a:latin typeface="Arial"/>
            </a:endParaRPr>
          </a:p>
        </p:txBody>
      </p:sp>
      <p:sp>
        <p:nvSpPr>
          <p:cNvPr id="357" name="CaixaDeTexto 6"/>
          <p:cNvSpPr/>
          <p:nvPr/>
        </p:nvSpPr>
        <p:spPr>
          <a:xfrm>
            <a:off x="795240" y="1300680"/>
            <a:ext cx="4109760" cy="157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p:txBody>
      </p:sp>
      <p:pic>
        <p:nvPicPr>
          <p:cNvPr id="358" name="Picture 3" descr=""/>
          <p:cNvPicPr/>
          <p:nvPr/>
        </p:nvPicPr>
        <p:blipFill>
          <a:blip r:embed="rId1"/>
          <a:stretch/>
        </p:blipFill>
        <p:spPr>
          <a:xfrm>
            <a:off x="4334040" y="3286080"/>
            <a:ext cx="3524040" cy="2361960"/>
          </a:xfrm>
          <a:prstGeom prst="rect">
            <a:avLst/>
          </a:prstGeom>
          <a:ln w="9525">
            <a:noFill/>
          </a:ln>
        </p:spPr>
      </p:pic>
      <p:sp>
        <p:nvSpPr>
          <p:cNvPr id="359" name="CaixaDeTexto 7"/>
          <p:cNvSpPr/>
          <p:nvPr/>
        </p:nvSpPr>
        <p:spPr>
          <a:xfrm>
            <a:off x="795240" y="1300680"/>
            <a:ext cx="10529640" cy="147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No </a:t>
            </a:r>
            <a:r>
              <a:rPr b="1" lang="pt-BR" sz="2800" spc="-1" strike="noStrike">
                <a:solidFill>
                  <a:srgbClr val="002060"/>
                </a:solidFill>
                <a:latin typeface="Calibri"/>
                <a:ea typeface="Calibri"/>
              </a:rPr>
              <a:t>Management</a:t>
            </a:r>
            <a:r>
              <a:rPr b="0" lang="pt-BR" sz="2800" spc="-1" strike="noStrike">
                <a:solidFill>
                  <a:srgbClr val="002060"/>
                </a:solidFill>
                <a:latin typeface="Calibri"/>
                <a:ea typeface="Calibri"/>
              </a:rPr>
              <a:t>, clicar com o botão direito em </a:t>
            </a:r>
            <a:r>
              <a:rPr b="1" lang="pt-BR" sz="2800" spc="-1" strike="noStrike">
                <a:solidFill>
                  <a:srgbClr val="002060"/>
                </a:solidFill>
                <a:latin typeface="Calibri"/>
                <a:ea typeface="Calibri"/>
              </a:rPr>
              <a:t>Database Mail -&gt; Send Test E-Mail...</a:t>
            </a:r>
            <a:endParaRPr b="0" lang="pt-BR" sz="2800" spc="-1" strike="noStrike">
              <a:solidFill>
                <a:srgbClr val="000000"/>
              </a:solidFill>
              <a:latin typeface="Arial"/>
            </a:endParaRPr>
          </a:p>
        </p:txBody>
      </p:sp>
      <p:sp>
        <p:nvSpPr>
          <p:cNvPr id="360" name="PlaceHolder 1"/>
          <p:cNvSpPr>
            <a:spLocks noGrp="1"/>
          </p:cNvSpPr>
          <p:nvPr>
            <p:ph type="sldNum" idx="8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7326879-98C2-4027-978D-E5B35AE48B08}" type="slidenum">
              <a:rPr b="1" lang="pt-BR" sz="1400" spc="-1" strike="noStrike">
                <a:solidFill>
                  <a:schemeClr val="lt1"/>
                </a:solidFill>
                <a:latin typeface="Calibri"/>
              </a:rPr>
              <a:t>82</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Testando Database Mail</a:t>
            </a:r>
            <a:endParaRPr b="0" lang="pt-BR" sz="4000" spc="-1" strike="noStrike">
              <a:solidFill>
                <a:srgbClr val="000000"/>
              </a:solidFill>
              <a:latin typeface="Arial"/>
            </a:endParaRPr>
          </a:p>
        </p:txBody>
      </p:sp>
      <p:sp>
        <p:nvSpPr>
          <p:cNvPr id="362" name="CaixaDeTexto 6"/>
          <p:cNvSpPr/>
          <p:nvPr/>
        </p:nvSpPr>
        <p:spPr>
          <a:xfrm>
            <a:off x="795240" y="1300680"/>
            <a:ext cx="4109760" cy="157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p:txBody>
      </p:sp>
      <p:sp>
        <p:nvSpPr>
          <p:cNvPr id="363" name="CaixaDeTexto 7"/>
          <p:cNvSpPr/>
          <p:nvPr/>
        </p:nvSpPr>
        <p:spPr>
          <a:xfrm>
            <a:off x="795240" y="1300680"/>
            <a:ext cx="10529640" cy="210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Preencher os dados abaixo conforme desejar:</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“Send Test E-Mail”</a:t>
            </a:r>
            <a:endParaRPr b="0" lang="pt-BR" sz="2800" spc="-1" strike="noStrike">
              <a:solidFill>
                <a:srgbClr val="000000"/>
              </a:solidFill>
              <a:latin typeface="Arial"/>
            </a:endParaRPr>
          </a:p>
        </p:txBody>
      </p:sp>
      <p:pic>
        <p:nvPicPr>
          <p:cNvPr id="364" name="Picture 2" descr=""/>
          <p:cNvPicPr/>
          <p:nvPr/>
        </p:nvPicPr>
        <p:blipFill>
          <a:blip r:embed="rId1"/>
          <a:stretch/>
        </p:blipFill>
        <p:spPr>
          <a:xfrm>
            <a:off x="4038480" y="3643200"/>
            <a:ext cx="4609800" cy="2790360"/>
          </a:xfrm>
          <a:prstGeom prst="rect">
            <a:avLst/>
          </a:prstGeom>
          <a:ln w="9525">
            <a:noFill/>
          </a:ln>
        </p:spPr>
      </p:pic>
      <p:sp>
        <p:nvSpPr>
          <p:cNvPr id="365" name="PlaceHolder 1"/>
          <p:cNvSpPr>
            <a:spLocks noGrp="1"/>
          </p:cNvSpPr>
          <p:nvPr>
            <p:ph type="sldNum" idx="8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09D06FE-0A87-4149-A238-3AF9D443E10B}" type="slidenum">
              <a:rPr b="1" lang="pt-BR" sz="1400" spc="-1" strike="noStrike">
                <a:solidFill>
                  <a:schemeClr val="lt1"/>
                </a:solidFill>
                <a:latin typeface="Calibri"/>
              </a:rPr>
              <a:t>83</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Testando Database Mail</a:t>
            </a:r>
            <a:endParaRPr b="0" lang="pt-BR" sz="4000" spc="-1" strike="noStrike">
              <a:solidFill>
                <a:srgbClr val="000000"/>
              </a:solidFill>
              <a:latin typeface="Arial"/>
            </a:endParaRPr>
          </a:p>
        </p:txBody>
      </p:sp>
      <p:sp>
        <p:nvSpPr>
          <p:cNvPr id="367" name="CaixaDeTexto 6"/>
          <p:cNvSpPr/>
          <p:nvPr/>
        </p:nvSpPr>
        <p:spPr>
          <a:xfrm>
            <a:off x="795240" y="1300680"/>
            <a:ext cx="4109760" cy="157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p:txBody>
      </p:sp>
      <p:sp>
        <p:nvSpPr>
          <p:cNvPr id="368" name="CaixaDeTexto 7"/>
          <p:cNvSpPr/>
          <p:nvPr/>
        </p:nvSpPr>
        <p:spPr>
          <a:xfrm>
            <a:off x="795240" y="1300680"/>
            <a:ext cx="10529640" cy="2529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É gerada a requisição para enviar o E-Mail</a:t>
            </a: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0" lang="pt-BR" sz="2800" spc="-1" strike="noStrike">
                <a:solidFill>
                  <a:srgbClr val="002060"/>
                </a:solidFill>
                <a:latin typeface="Calibri"/>
                <a:ea typeface="Calibri"/>
              </a:rPr>
              <a:t>Clicar em </a:t>
            </a:r>
            <a:r>
              <a:rPr b="1" lang="pt-BR" sz="2800" spc="-1" strike="noStrike">
                <a:solidFill>
                  <a:srgbClr val="002060"/>
                </a:solidFill>
                <a:latin typeface="Calibri"/>
                <a:ea typeface="Calibri"/>
              </a:rPr>
              <a:t>“OK” </a:t>
            </a:r>
            <a:r>
              <a:rPr b="0" lang="pt-BR" sz="2800" spc="-1" strike="noStrike">
                <a:solidFill>
                  <a:srgbClr val="002060"/>
                </a:solidFill>
                <a:latin typeface="Calibri"/>
                <a:ea typeface="Calibri"/>
              </a:rPr>
              <a:t>e conferir a Caixa de Entrada do E-Mail de destino.</a:t>
            </a:r>
            <a:endParaRPr b="0" lang="pt-BR" sz="2800" spc="-1" strike="noStrike">
              <a:solidFill>
                <a:srgbClr val="000000"/>
              </a:solidFill>
              <a:latin typeface="Arial"/>
            </a:endParaRPr>
          </a:p>
        </p:txBody>
      </p:sp>
      <p:pic>
        <p:nvPicPr>
          <p:cNvPr id="369" name="Picture 2" descr=""/>
          <p:cNvPicPr/>
          <p:nvPr/>
        </p:nvPicPr>
        <p:blipFill>
          <a:blip r:embed="rId1"/>
          <a:stretch/>
        </p:blipFill>
        <p:spPr>
          <a:xfrm>
            <a:off x="4133880" y="3586320"/>
            <a:ext cx="3924000" cy="2733480"/>
          </a:xfrm>
          <a:prstGeom prst="rect">
            <a:avLst/>
          </a:prstGeom>
          <a:ln w="9525">
            <a:noFill/>
          </a:ln>
        </p:spPr>
      </p:pic>
      <p:sp>
        <p:nvSpPr>
          <p:cNvPr id="370" name="PlaceHolder 1"/>
          <p:cNvSpPr>
            <a:spLocks noGrp="1"/>
          </p:cNvSpPr>
          <p:nvPr>
            <p:ph type="sldNum" idx="8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9A62B2B-5EC3-4575-A261-A8E3F009511F}" type="slidenum">
              <a:rPr b="1" lang="pt-BR" sz="1400" spc="-1" strike="noStrike">
                <a:solidFill>
                  <a:schemeClr val="lt1"/>
                </a:solidFill>
                <a:latin typeface="Calibri"/>
              </a:rPr>
              <a:t>84</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ítulo 1"/>
          <p:cNvSpPr/>
          <p:nvPr/>
        </p:nvSpPr>
        <p:spPr>
          <a:xfrm>
            <a:off x="381960" y="366840"/>
            <a:ext cx="8085960" cy="770040"/>
          </a:xfrm>
          <a:prstGeom prst="rect">
            <a:avLst/>
          </a:prstGeom>
          <a:noFill/>
          <a:ln w="0">
            <a:noFill/>
          </a:ln>
        </p:spPr>
        <p:style>
          <a:lnRef idx="0"/>
          <a:fillRef idx="0"/>
          <a:effectRef idx="0"/>
          <a:fontRef idx="minor"/>
        </p:style>
        <p:txBody>
          <a:bodyPr anchor="ctr">
            <a:normAutofit/>
          </a:bodyPr>
          <a:p>
            <a:pPr marL="457200" indent="-457200" algn="ctr" defTabSz="914400">
              <a:lnSpc>
                <a:spcPct val="100000"/>
              </a:lnSpc>
              <a:tabLst>
                <a:tab algn="l" pos="0"/>
              </a:tabLst>
            </a:pPr>
            <a:r>
              <a:rPr b="0" lang="pt-BR" sz="4000" spc="-1" strike="noStrike">
                <a:solidFill>
                  <a:srgbClr val="002060"/>
                </a:solidFill>
                <a:latin typeface="Calibri"/>
              </a:rPr>
              <a:t>	</a:t>
            </a:r>
            <a:r>
              <a:rPr b="1" lang="pt-BR" sz="4000" spc="-1" strike="noStrike">
                <a:solidFill>
                  <a:srgbClr val="002060"/>
                </a:solidFill>
                <a:latin typeface="Calibri"/>
              </a:rPr>
              <a:t>Testando Database Mail</a:t>
            </a:r>
            <a:endParaRPr b="0" lang="pt-BR" sz="4000" spc="-1" strike="noStrike">
              <a:solidFill>
                <a:srgbClr val="000000"/>
              </a:solidFill>
              <a:latin typeface="Arial"/>
            </a:endParaRPr>
          </a:p>
        </p:txBody>
      </p:sp>
      <p:sp>
        <p:nvSpPr>
          <p:cNvPr id="372" name="CaixaDeTexto 6"/>
          <p:cNvSpPr/>
          <p:nvPr/>
        </p:nvSpPr>
        <p:spPr>
          <a:xfrm>
            <a:off x="795240" y="1300680"/>
            <a:ext cx="4109760" cy="157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a:p>
            <a:pPr defTabSz="914400">
              <a:lnSpc>
                <a:spcPct val="100000"/>
              </a:lnSpc>
              <a:spcAft>
                <a:spcPts val="799"/>
              </a:spcAft>
            </a:pPr>
            <a:endParaRPr b="0" lang="pt-BR" sz="2800" spc="-1" strike="noStrike">
              <a:solidFill>
                <a:srgbClr val="000000"/>
              </a:solidFill>
              <a:latin typeface="Arial"/>
            </a:endParaRPr>
          </a:p>
        </p:txBody>
      </p:sp>
      <p:sp>
        <p:nvSpPr>
          <p:cNvPr id="373" name="CaixaDeTexto 7"/>
          <p:cNvSpPr/>
          <p:nvPr/>
        </p:nvSpPr>
        <p:spPr>
          <a:xfrm>
            <a:off x="795240" y="1300680"/>
            <a:ext cx="10529640" cy="1045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799"/>
              </a:spcAft>
            </a:pPr>
            <a:endParaRPr b="0" lang="pt-BR" sz="2800" spc="-1" strike="noStrike">
              <a:solidFill>
                <a:srgbClr val="000000"/>
              </a:solidFill>
              <a:latin typeface="Arial"/>
            </a:endParaRPr>
          </a:p>
          <a:p>
            <a:pPr marL="457200" indent="-457200" defTabSz="914400">
              <a:lnSpc>
                <a:spcPct val="100000"/>
              </a:lnSpc>
              <a:spcAft>
                <a:spcPts val="799"/>
              </a:spcAft>
              <a:buClr>
                <a:srgbClr val="002060"/>
              </a:buClr>
              <a:buFont typeface="Arial"/>
              <a:buChar char="•"/>
            </a:pPr>
            <a:r>
              <a:rPr b="1" lang="pt-BR" sz="2800" spc="-1" strike="noStrike">
                <a:solidFill>
                  <a:srgbClr val="002060"/>
                </a:solidFill>
                <a:latin typeface="Calibri"/>
                <a:ea typeface="Calibri"/>
              </a:rPr>
              <a:t>Pronto! E-Mail recebido com sucesso!</a:t>
            </a:r>
            <a:endParaRPr b="0" lang="pt-BR" sz="2800" spc="-1" strike="noStrike">
              <a:solidFill>
                <a:srgbClr val="000000"/>
              </a:solidFill>
              <a:latin typeface="Arial"/>
            </a:endParaRPr>
          </a:p>
        </p:txBody>
      </p:sp>
      <p:pic>
        <p:nvPicPr>
          <p:cNvPr id="374" name="Picture 2" descr=""/>
          <p:cNvPicPr/>
          <p:nvPr/>
        </p:nvPicPr>
        <p:blipFill>
          <a:blip r:embed="rId1"/>
          <a:stretch/>
        </p:blipFill>
        <p:spPr>
          <a:xfrm>
            <a:off x="3362400" y="3205080"/>
            <a:ext cx="5486040" cy="1837800"/>
          </a:xfrm>
          <a:prstGeom prst="rect">
            <a:avLst/>
          </a:prstGeom>
          <a:ln w="9525">
            <a:noFill/>
          </a:ln>
        </p:spPr>
      </p:pic>
      <p:sp>
        <p:nvSpPr>
          <p:cNvPr id="375" name="PlaceHolder 1"/>
          <p:cNvSpPr>
            <a:spLocks noGrp="1"/>
          </p:cNvSpPr>
          <p:nvPr>
            <p:ph type="sldNum" idx="9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AF55273-3A41-4CDE-8C96-F63E12D50006}" type="slidenum">
              <a:rPr b="1" lang="pt-BR" sz="1400" spc="-1" strike="noStrike">
                <a:solidFill>
                  <a:schemeClr val="lt1"/>
                </a:solidFill>
                <a:latin typeface="Calibri"/>
              </a:rPr>
              <a:t>85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CaixaDeTexto 7"/>
          <p:cNvSpPr/>
          <p:nvPr/>
        </p:nvSpPr>
        <p:spPr>
          <a:xfrm>
            <a:off x="3528360" y="1303920"/>
            <a:ext cx="4317120" cy="2741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algn="ctr" defTabSz="914400">
              <a:lnSpc>
                <a:spcPct val="100000"/>
              </a:lnSpc>
              <a:tabLst>
                <a:tab algn="l" pos="0"/>
              </a:tabLst>
            </a:pPr>
            <a:r>
              <a:rPr b="1" lang="pt-BR" sz="5400" spc="-1" strike="noStrike">
                <a:solidFill>
                  <a:srgbClr val="002060"/>
                </a:solidFill>
                <a:latin typeface="Calibri"/>
              </a:rPr>
              <a:t>DEMO</a:t>
            </a:r>
            <a:endParaRPr b="0" lang="pt-BR" sz="5400" spc="-1" strike="noStrike">
              <a:solidFill>
                <a:srgbClr val="000000"/>
              </a:solidFill>
              <a:latin typeface="Arial"/>
            </a:endParaRPr>
          </a:p>
        </p:txBody>
      </p:sp>
      <p:sp>
        <p:nvSpPr>
          <p:cNvPr id="377"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Database Mail</a:t>
            </a:r>
            <a:endParaRPr b="0" lang="pt-BR" sz="4000" spc="-1" strike="noStrike">
              <a:solidFill>
                <a:srgbClr val="000000"/>
              </a:solidFill>
              <a:latin typeface="Arial"/>
            </a:endParaRPr>
          </a:p>
        </p:txBody>
      </p:sp>
      <p:sp>
        <p:nvSpPr>
          <p:cNvPr id="378" name="PlaceHolder 1"/>
          <p:cNvSpPr>
            <a:spLocks noGrp="1"/>
          </p:cNvSpPr>
          <p:nvPr>
            <p:ph type="sldNum" idx="9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ACAF577-D59E-486E-A106-B92AFA72965B}" type="slidenum">
              <a:rPr b="1" lang="pt-BR" sz="1400" spc="-1" strike="noStrike">
                <a:solidFill>
                  <a:schemeClr val="lt1"/>
                </a:solidFill>
                <a:latin typeface="Calibri"/>
              </a:rPr>
              <a:t>85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aixaDeTexto 7"/>
          <p:cNvSpPr/>
          <p:nvPr/>
        </p:nvSpPr>
        <p:spPr>
          <a:xfrm>
            <a:off x="795240" y="1300680"/>
            <a:ext cx="11266560" cy="4725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Definir a melhor versão para o seu ambiente Custo x Benefício</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Planejar uma instalação com a definição da collation, locais de armazenamento, contas de serviço, definir as features que serão instaladas.</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Aplicar o último Service Pack e alterar algumas configurações no pós instalação.</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ff0000"/>
              </a:buClr>
              <a:buFont typeface="Arial"/>
              <a:buChar char="•"/>
            </a:pPr>
            <a:r>
              <a:rPr b="1" lang="pt-BR" sz="2800" spc="-1" strike="noStrike">
                <a:solidFill>
                  <a:srgbClr val="ff0000"/>
                </a:solidFill>
                <a:latin typeface="Calibri"/>
              </a:rPr>
              <a:t>SEM “NEXT-&gt;NEXT-&gt;FINISH” a partir de hoje!!!!</a:t>
            </a:r>
            <a:endParaRPr b="0" lang="pt-BR" sz="2800" spc="-1" strike="noStrike">
              <a:solidFill>
                <a:srgbClr val="000000"/>
              </a:solidFill>
              <a:latin typeface="Arial"/>
            </a:endParaRPr>
          </a:p>
        </p:txBody>
      </p:sp>
      <p:sp>
        <p:nvSpPr>
          <p:cNvPr id="380"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Resumo</a:t>
            </a:r>
            <a:endParaRPr b="0" lang="pt-BR" sz="4000" spc="-1" strike="noStrike">
              <a:solidFill>
                <a:srgbClr val="000000"/>
              </a:solidFill>
              <a:latin typeface="Arial"/>
            </a:endParaRPr>
          </a:p>
        </p:txBody>
      </p:sp>
      <p:sp>
        <p:nvSpPr>
          <p:cNvPr id="381" name="PlaceHolder 1"/>
          <p:cNvSpPr>
            <a:spLocks noGrp="1"/>
          </p:cNvSpPr>
          <p:nvPr>
            <p:ph type="sldNum" idx="9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5A24A61-FE9D-4F93-832C-2912261DE9B3}" type="slidenum">
              <a:rPr b="1" lang="pt-BR" sz="1400" spc="-1" strike="noStrike">
                <a:solidFill>
                  <a:schemeClr val="lt1"/>
                </a:solidFill>
                <a:latin typeface="Calibri"/>
              </a:rPr>
              <a:t>85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39" dur="indefinite" restart="never" nodeType="tmRoot">
          <p:childTnLst>
            <p:seq>
              <p:cTn id="540" dur="indefinite" nodeType="mainSeq">
                <p:childTnLst>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379">
                                            <p:txEl>
                                              <p:pRg st="5" end="5"/>
                                            </p:txEl>
                                          </p:spTgt>
                                        </p:tgtEl>
                                        <p:attrNameLst>
                                          <p:attrName>style.visibility</p:attrName>
                                        </p:attrNameLst>
                                      </p:cBhvr>
                                      <p:to>
                                        <p:strVal val="visible"/>
                                      </p:to>
                                    </p:set>
                                    <p:animEffect filter="fade" transition="in">
                                      <p:cBhvr additive="repl">
                                        <p:cTn id="549" dur="500"/>
                                        <p:tgtEl>
                                          <p:spTgt spid="379">
                                            <p:txEl>
                                              <p:pRg st="5" end="5"/>
                                            </p:txEl>
                                          </p:spTgt>
                                        </p:tgtEl>
                                      </p:cBhvr>
                                    </p:animEffect>
                                  </p:childTnLst>
                                </p:cTn>
                              </p:par>
                            </p:childTnLst>
                          </p:cTn>
                        </p:par>
                      </p:childTnLst>
                    </p:cTn>
                  </p:par>
                  <p:par>
                    <p:cTn id="550" fill="hold">
                      <p:stCondLst>
                        <p:cond delay="indefinite"/>
                      </p:stCondLst>
                      <p:childTnLst>
                        <p:par>
                          <p:cTn id="551" fill="hold">
                            <p:stCondLst>
                              <p:cond delay="0"/>
                            </p:stCondLst>
                            <p:childTnLst>
                              <p:par>
                                <p:cTn id="552" nodeType="clickEffect" fill="hold" presetClass="entr" presetID="1">
                                  <p:stCondLst>
                                    <p:cond delay="0"/>
                                  </p:stCondLst>
                                  <p:childTnLst>
                                    <p:set>
                                      <p:cBhvr>
                                        <p:cTn id="553" dur="1" fill="hold">
                                          <p:stCondLst>
                                            <p:cond delay="0"/>
                                          </p:stCondLst>
                                        </p:cTn>
                                        <p:tgtEl>
                                          <p:spTgt spid="37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Dúvidas</a:t>
            </a:r>
            <a:endParaRPr b="0" lang="pt-BR" sz="4000" spc="-1" strike="noStrike">
              <a:solidFill>
                <a:srgbClr val="000000"/>
              </a:solidFill>
              <a:latin typeface="Arial"/>
            </a:endParaRPr>
          </a:p>
        </p:txBody>
      </p:sp>
      <p:pic>
        <p:nvPicPr>
          <p:cNvPr id="383" name="Imagem 3" descr="duvidas-300x3001.jpg"/>
          <p:cNvPicPr/>
          <p:nvPr/>
        </p:nvPicPr>
        <p:blipFill>
          <a:blip r:embed="rId1"/>
          <a:stretch/>
        </p:blipFill>
        <p:spPr>
          <a:xfrm>
            <a:off x="3575880" y="1463760"/>
            <a:ext cx="5039640" cy="5039640"/>
          </a:xfrm>
          <a:prstGeom prst="rect">
            <a:avLst/>
          </a:prstGeom>
          <a:ln w="0">
            <a:noFill/>
          </a:ln>
        </p:spPr>
      </p:pic>
      <p:sp>
        <p:nvSpPr>
          <p:cNvPr id="384" name="PlaceHolder 1"/>
          <p:cNvSpPr>
            <a:spLocks noGrp="1"/>
          </p:cNvSpPr>
          <p:nvPr>
            <p:ph type="sldNum" idx="9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DB03D43-4FF0-46B3-8FBF-42894EDAD616}" type="slidenum">
              <a:rPr b="1" lang="pt-BR" sz="1400" spc="-1" strike="noStrike">
                <a:solidFill>
                  <a:schemeClr val="lt1"/>
                </a:solidFill>
                <a:latin typeface="Calibri"/>
              </a:rPr>
              <a:t>85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aixaDeTexto 3"/>
          <p:cNvSpPr/>
          <p:nvPr/>
        </p:nvSpPr>
        <p:spPr>
          <a:xfrm>
            <a:off x="1183680" y="3575160"/>
            <a:ext cx="6554160" cy="1643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3400" spc="-1" strike="noStrike">
                <a:solidFill>
                  <a:schemeClr val="lt1"/>
                </a:solidFill>
                <a:latin typeface="Calibri"/>
              </a:rPr>
              <a:t>Tarefas do dia a dia de um DBA</a:t>
            </a:r>
            <a:endParaRPr b="0" lang="pt-BR" sz="3400" spc="-1" strike="noStrike">
              <a:solidFill>
                <a:srgbClr val="000000"/>
              </a:solidFill>
              <a:latin typeface="Arial"/>
            </a:endParaRPr>
          </a:p>
          <a:p>
            <a:pPr defTabSz="914400">
              <a:lnSpc>
                <a:spcPct val="100000"/>
              </a:lnSpc>
            </a:pPr>
            <a:endParaRPr b="0" lang="pt-BR" sz="3400" spc="-1" strike="noStrike">
              <a:solidFill>
                <a:srgbClr val="000000"/>
              </a:solidFill>
              <a:latin typeface="Arial"/>
            </a:endParaRPr>
          </a:p>
        </p:txBody>
      </p:sp>
      <p:sp>
        <p:nvSpPr>
          <p:cNvPr id="72" name="CaixaDeTexto 6"/>
          <p:cNvSpPr/>
          <p:nvPr/>
        </p:nvSpPr>
        <p:spPr>
          <a:xfrm>
            <a:off x="309240" y="1348920"/>
            <a:ext cx="5459040" cy="1490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300" spc="-1" strike="noStrike">
                <a:solidFill>
                  <a:srgbClr val="002060"/>
                </a:solidFill>
                <a:latin typeface="Calibri"/>
              </a:rPr>
              <a:t>MCSA: SQL 2016 Database Development</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70-761 (passei na beta)</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70-762 (passei na beta)</a:t>
            </a:r>
            <a:endParaRPr b="0" lang="pt-BR" sz="2300" spc="-1" strike="noStrike">
              <a:solidFill>
                <a:srgbClr val="000000"/>
              </a:solidFill>
              <a:latin typeface="Arial"/>
            </a:endParaRPr>
          </a:p>
        </p:txBody>
      </p:sp>
      <p:sp>
        <p:nvSpPr>
          <p:cNvPr id="73" name="Retângulo 4"/>
          <p:cNvSpPr/>
          <p:nvPr/>
        </p:nvSpPr>
        <p:spPr>
          <a:xfrm>
            <a:off x="397440" y="394920"/>
            <a:ext cx="8062200" cy="6991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pt-BR" sz="4000" spc="-1" strike="noStrike">
                <a:solidFill>
                  <a:srgbClr val="002060"/>
                </a:solidFill>
                <a:latin typeface="Calibri"/>
              </a:rPr>
              <a:t>Certificações</a:t>
            </a:r>
            <a:endParaRPr b="0" lang="pt-BR" sz="4000" spc="-1" strike="noStrike">
              <a:solidFill>
                <a:srgbClr val="000000"/>
              </a:solidFill>
              <a:latin typeface="Arial"/>
            </a:endParaRPr>
          </a:p>
        </p:txBody>
      </p:sp>
      <p:sp>
        <p:nvSpPr>
          <p:cNvPr id="74" name="Retângulo 5"/>
          <p:cNvSpPr/>
          <p:nvPr/>
        </p:nvSpPr>
        <p:spPr>
          <a:xfrm>
            <a:off x="6065640" y="1348920"/>
            <a:ext cx="6095520" cy="1490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pt-BR" sz="2300" spc="-1" strike="noStrike">
                <a:solidFill>
                  <a:srgbClr val="002060"/>
                </a:solidFill>
                <a:latin typeface="Calibri"/>
              </a:rPr>
              <a:t>MCSA: SQL 2016 Database Administration</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pt-BR" sz="2300" spc="-1" strike="noStrike">
                <a:solidFill>
                  <a:srgbClr val="002060"/>
                </a:solidFill>
                <a:latin typeface="Calibri"/>
              </a:rPr>
              <a:t>70-764 </a:t>
            </a:r>
            <a:r>
              <a:rPr b="0" lang="en-US" sz="2300" spc="-1" strike="noStrike">
                <a:solidFill>
                  <a:srgbClr val="002060"/>
                </a:solidFill>
                <a:latin typeface="Calibri"/>
              </a:rPr>
              <a:t>(passei na beta)</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pt-BR" sz="2300" spc="-1" strike="noStrike">
                <a:solidFill>
                  <a:srgbClr val="002060"/>
                </a:solidFill>
                <a:latin typeface="Calibri"/>
              </a:rPr>
              <a:t>70-765 </a:t>
            </a:r>
            <a:r>
              <a:rPr b="0" lang="en-US" sz="2300" spc="-1" strike="noStrike">
                <a:solidFill>
                  <a:srgbClr val="002060"/>
                </a:solidFill>
                <a:latin typeface="Calibri"/>
              </a:rPr>
              <a:t>(reprovei na beta – muito azure)</a:t>
            </a:r>
            <a:endParaRPr b="0" lang="pt-BR" sz="2300" spc="-1" strike="noStrike">
              <a:solidFill>
                <a:srgbClr val="000000"/>
              </a:solidFill>
              <a:latin typeface="Arial"/>
            </a:endParaRPr>
          </a:p>
        </p:txBody>
      </p:sp>
      <p:sp>
        <p:nvSpPr>
          <p:cNvPr id="75" name="Retângulo 7"/>
          <p:cNvSpPr/>
          <p:nvPr/>
        </p:nvSpPr>
        <p:spPr>
          <a:xfrm>
            <a:off x="309240" y="2675880"/>
            <a:ext cx="7694280" cy="1490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300" spc="-1" strike="noStrike">
                <a:solidFill>
                  <a:srgbClr val="002060"/>
                </a:solidFill>
                <a:latin typeface="Calibri"/>
              </a:rPr>
              <a:t>MCSA: SQL 2016 Business Intelligence Development</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70-767</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70-768</a:t>
            </a:r>
            <a:endParaRPr b="0" lang="pt-BR" sz="2300" spc="-1" strike="noStrike">
              <a:solidFill>
                <a:srgbClr val="000000"/>
              </a:solidFill>
              <a:latin typeface="Arial"/>
            </a:endParaRPr>
          </a:p>
        </p:txBody>
      </p:sp>
      <p:sp>
        <p:nvSpPr>
          <p:cNvPr id="76" name="Retângulo 8"/>
          <p:cNvSpPr/>
          <p:nvPr/>
        </p:nvSpPr>
        <p:spPr>
          <a:xfrm>
            <a:off x="2361960" y="4002480"/>
            <a:ext cx="9288360" cy="3592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300" spc="-1" strike="noStrike">
                <a:solidFill>
                  <a:srgbClr val="002060"/>
                </a:solidFill>
                <a:latin typeface="Calibri"/>
              </a:rPr>
              <a:t>MCSE: Data Management and Analytics</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473 - Designing and Implementing Cloud Data Plataform Solutions</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475 - Designing and Implementing Big Data Analytics Solutions</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464 - Developing Microsoft SQL Server Database Solutions</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465 - Designing Database Solutions for SQL Server</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466 - Implementing Data Model and Reports with SQL Server</a:t>
            </a:r>
            <a:r>
              <a:rPr b="0" lang="en-US" sz="2300" spc="-1" strike="noStrike">
                <a:solidFill>
                  <a:srgbClr val="002060"/>
                </a:solidFill>
                <a:latin typeface="Calibri"/>
              </a:rPr>
              <a:t>	</a:t>
            </a:r>
            <a:endParaRPr b="0" lang="pt-BR" sz="2300" spc="-1" strike="noStrike">
              <a:solidFill>
                <a:srgbClr val="000000"/>
              </a:solidFill>
              <a:latin typeface="Arial"/>
            </a:endParaRPr>
          </a:p>
          <a:p>
            <a:pPr indent="-343080" defTabSz="914400">
              <a:lnSpc>
                <a:spcPct val="100000"/>
              </a:lnSpc>
              <a:buClr>
                <a:srgbClr val="002060"/>
              </a:buClr>
              <a:buFont typeface="Arial"/>
              <a:buChar char="•"/>
            </a:pPr>
            <a:r>
              <a:rPr b="0" lang="en-US" sz="2300" spc="-1" strike="noStrike">
                <a:solidFill>
                  <a:srgbClr val="002060"/>
                </a:solidFill>
                <a:latin typeface="Calibri"/>
              </a:rPr>
              <a:t>467 - Designing Business Intelligence Solutions with SQL Server</a:t>
            </a:r>
            <a:endParaRPr b="0" lang="pt-BR" sz="2300" spc="-1" strike="noStrike">
              <a:solidFill>
                <a:srgbClr val="000000"/>
              </a:solidFill>
              <a:latin typeface="Arial"/>
            </a:endParaRPr>
          </a:p>
        </p:txBody>
      </p:sp>
      <p:sp>
        <p:nvSpPr>
          <p:cNvPr id="77" name="PlaceHolder 1"/>
          <p:cNvSpPr>
            <a:spLocks noGrp="1"/>
          </p:cNvSpPr>
          <p:nvPr>
            <p:ph type="sldNum" idx="1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DC313D5-DD79-4B76-A2DD-999F6BFBE061}" type="slidenum">
              <a:rPr b="1" lang="pt-BR" sz="1400" spc="-1" strike="noStrike">
                <a:solidFill>
                  <a:schemeClr val="lt1"/>
                </a:solidFill>
                <a:latin typeface="Calibri"/>
              </a:rPr>
              <a:t>5</a:t>
            </a:fld>
            <a:r>
              <a:rPr b="1" lang="pt-BR" sz="1400" spc="-1" strike="noStrike">
                <a:solidFill>
                  <a:schemeClr val="lt1"/>
                </a:solidFill>
                <a:latin typeface="Calibri"/>
              </a:rPr>
              <a:t> de 88</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06" dur="indefinite" restart="never" nodeType="tmRoot">
          <p:childTnLst>
            <p:seq>
              <p:cTn id="107" dur="indefinite" nodeType="mainSeq">
                <p:childTnLst>
                  <p:par>
                    <p:cTn id="108" fill="hold">
                      <p:stCondLst>
                        <p:cond delay="indefinite"/>
                      </p:stCondLst>
                      <p:childTnLst>
                        <p:par>
                          <p:cTn id="109" fill="hold">
                            <p:stCondLst>
                              <p:cond delay="0"/>
                            </p:stCondLst>
                            <p:childTnLst>
                              <p:par>
                                <p:cTn id="110" nodeType="clickEffect" fill="hold" presetClass="entr" presetID="1">
                                  <p:stCondLst>
                                    <p:cond delay="0"/>
                                  </p:stCondLst>
                                  <p:childTnLst>
                                    <p:set>
                                      <p:cBhvr>
                                        <p:cTn id="111" dur="1" fill="hold">
                                          <p:stCondLst>
                                            <p:cond delay="0"/>
                                          </p:stCondLst>
                                        </p:cTn>
                                        <p:tgtEl>
                                          <p:spTgt spid="72">
                                            <p:txEl>
                                              <p:pRg st="0" end="0"/>
                                            </p:txEl>
                                          </p:spTgt>
                                        </p:tgtEl>
                                        <p:attrNameLst>
                                          <p:attrName>style.visibility</p:attrName>
                                        </p:attrNameLst>
                                      </p:cBhvr>
                                      <p:to>
                                        <p:strVal val="visible"/>
                                      </p:to>
                                    </p:set>
                                  </p:childTnLst>
                                </p:cTn>
                              </p:par>
                              <p:par>
                                <p:cTn id="112" nodeType="withEffect" fill="hold" presetClass="entr" presetID="1">
                                  <p:stCondLst>
                                    <p:cond delay="0"/>
                                  </p:stCondLst>
                                  <p:childTnLst>
                                    <p:set>
                                      <p:cBhvr>
                                        <p:cTn id="113" dur="1" fill="hold">
                                          <p:stCondLst>
                                            <p:cond delay="0"/>
                                          </p:stCondLst>
                                        </p:cTn>
                                        <p:tgtEl>
                                          <p:spTgt spid="72">
                                            <p:txEl>
                                              <p:pRg st="1" end="1"/>
                                            </p:txEl>
                                          </p:spTgt>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74">
                                            <p:txEl>
                                              <p:pRg st="0" end="0"/>
                                            </p:txEl>
                                          </p:spTgt>
                                        </p:tgtEl>
                                        <p:attrNameLst>
                                          <p:attrName>style.visibility</p:attrName>
                                        </p:attrNameLst>
                                      </p:cBhvr>
                                      <p:to>
                                        <p:strVal val="visible"/>
                                      </p:to>
                                    </p:set>
                                  </p:childTnLst>
                                </p:cTn>
                              </p:par>
                              <p:par>
                                <p:cTn id="120" nodeType="withEffect" fill="hold" presetClass="entr" presetID="1">
                                  <p:stCondLst>
                                    <p:cond delay="0"/>
                                  </p:stCondLst>
                                  <p:childTnLst>
                                    <p:set>
                                      <p:cBhvr>
                                        <p:cTn id="121" dur="1" fill="hold">
                                          <p:stCondLst>
                                            <p:cond delay="0"/>
                                          </p:stCondLst>
                                        </p:cTn>
                                        <p:tgtEl>
                                          <p:spTgt spid="74">
                                            <p:txEl>
                                              <p:pRg st="1" end="1"/>
                                            </p:txEl>
                                          </p:spTgt>
                                        </p:tgtEl>
                                        <p:attrNameLst>
                                          <p:attrName>style.visibility</p:attrName>
                                        </p:attrNameLst>
                                      </p:cBhvr>
                                      <p:to>
                                        <p:strVal val="visible"/>
                                      </p:to>
                                    </p:set>
                                  </p:childTnLst>
                                </p:cTn>
                              </p:par>
                              <p:par>
                                <p:cTn id="122" nodeType="withEffect" fill="hold" presetClass="entr" presetID="1">
                                  <p:stCondLst>
                                    <p:cond delay="0"/>
                                  </p:stCondLst>
                                  <p:childTnLst>
                                    <p:set>
                                      <p:cBhvr>
                                        <p:cTn id="123"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75">
                                            <p:txEl>
                                              <p:pRg st="0" end="0"/>
                                            </p:txEl>
                                          </p:spTgt>
                                        </p:tgtEl>
                                        <p:attrNameLst>
                                          <p:attrName>style.visibility</p:attrName>
                                        </p:attrNameLst>
                                      </p:cBhvr>
                                      <p:to>
                                        <p:strVal val="visible"/>
                                      </p:to>
                                    </p:set>
                                  </p:childTnLst>
                                </p:cTn>
                              </p:par>
                              <p:par>
                                <p:cTn id="128" nodeType="withEffect" fill="hold" presetClass="entr" presetID="1">
                                  <p:stCondLst>
                                    <p:cond delay="0"/>
                                  </p:stCondLst>
                                  <p:childTnLst>
                                    <p:set>
                                      <p:cBhvr>
                                        <p:cTn id="129" dur="1" fill="hold">
                                          <p:stCondLst>
                                            <p:cond delay="0"/>
                                          </p:stCondLst>
                                        </p:cTn>
                                        <p:tgtEl>
                                          <p:spTgt spid="75">
                                            <p:txEl>
                                              <p:pRg st="1" end="1"/>
                                            </p:txEl>
                                          </p:spTgt>
                                        </p:tgtEl>
                                        <p:attrNameLst>
                                          <p:attrName>style.visibility</p:attrName>
                                        </p:attrNameLst>
                                      </p:cBhvr>
                                      <p:to>
                                        <p:strVal val="visible"/>
                                      </p:to>
                                    </p:set>
                                  </p:childTnLst>
                                </p:cTn>
                              </p:par>
                              <p:par>
                                <p:cTn id="130" nodeType="withEffect" fill="hold" presetClass="entr" presetID="1">
                                  <p:stCondLst>
                                    <p:cond delay="0"/>
                                  </p:stCondLst>
                                  <p:childTnLst>
                                    <p:set>
                                      <p:cBhvr>
                                        <p:cTn id="131" dur="1" fill="hold">
                                          <p:stCondLst>
                                            <p:cond delay="0"/>
                                          </p:stCondLst>
                                        </p:cTn>
                                        <p:tgtEl>
                                          <p:spTgt spid="75">
                                            <p:txEl>
                                              <p:pRg st="2" end="2"/>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76">
                                            <p:txEl>
                                              <p:pRg st="0" end="0"/>
                                            </p:txEl>
                                          </p:spTgt>
                                        </p:tgtEl>
                                        <p:attrNameLst>
                                          <p:attrName>style.visibility</p:attrName>
                                        </p:attrNameLst>
                                      </p:cBhvr>
                                      <p:to>
                                        <p:strVal val="visible"/>
                                      </p:to>
                                    </p:set>
                                  </p:childTnLst>
                                </p:cTn>
                              </p:par>
                              <p:par>
                                <p:cTn id="136" nodeType="withEffect" fill="hold" presetClass="entr" presetID="1">
                                  <p:stCondLst>
                                    <p:cond delay="0"/>
                                  </p:stCondLst>
                                  <p:childTnLst>
                                    <p:set>
                                      <p:cBhvr>
                                        <p:cTn id="137" dur="1" fill="hold">
                                          <p:stCondLst>
                                            <p:cond delay="0"/>
                                          </p:stCondLst>
                                        </p:cTn>
                                        <p:tgtEl>
                                          <p:spTgt spid="76">
                                            <p:txEl>
                                              <p:pRg st="1" end="1"/>
                                            </p:txEl>
                                          </p:spTgt>
                                        </p:tgtEl>
                                        <p:attrNameLst>
                                          <p:attrName>style.visibility</p:attrName>
                                        </p:attrNameLst>
                                      </p:cBhvr>
                                      <p:to>
                                        <p:strVal val="visible"/>
                                      </p:to>
                                    </p:set>
                                  </p:childTnLst>
                                </p:cTn>
                              </p:par>
                              <p:par>
                                <p:cTn id="138" nodeType="withEffect" fill="hold" presetClass="entr" presetID="1">
                                  <p:stCondLst>
                                    <p:cond delay="0"/>
                                  </p:stCondLst>
                                  <p:childTnLst>
                                    <p:set>
                                      <p:cBhvr>
                                        <p:cTn id="139" dur="1" fill="hold">
                                          <p:stCondLst>
                                            <p:cond delay="0"/>
                                          </p:stCondLst>
                                        </p:cTn>
                                        <p:tgtEl>
                                          <p:spTgt spid="76">
                                            <p:txEl>
                                              <p:pRg st="2" end="2"/>
                                            </p:txEl>
                                          </p:spTgt>
                                        </p:tgtEl>
                                        <p:attrNameLst>
                                          <p:attrName>style.visibility</p:attrName>
                                        </p:attrNameLst>
                                      </p:cBhvr>
                                      <p:to>
                                        <p:strVal val="visible"/>
                                      </p:to>
                                    </p:set>
                                  </p:childTnLst>
                                </p:cTn>
                              </p:par>
                              <p:par>
                                <p:cTn id="140" nodeType="withEffect" fill="hold" presetClass="entr" presetID="1">
                                  <p:stCondLst>
                                    <p:cond delay="0"/>
                                  </p:stCondLst>
                                  <p:childTnLst>
                                    <p:set>
                                      <p:cBhvr>
                                        <p:cTn id="141" dur="1" fill="hold">
                                          <p:stCondLst>
                                            <p:cond delay="0"/>
                                          </p:stCondLst>
                                        </p:cTn>
                                        <p:tgtEl>
                                          <p:spTgt spid="76">
                                            <p:txEl>
                                              <p:pRg st="3" end="3"/>
                                            </p:txEl>
                                          </p:spTgt>
                                        </p:tgtEl>
                                        <p:attrNameLst>
                                          <p:attrName>style.visibility</p:attrName>
                                        </p:attrNameLst>
                                      </p:cBhvr>
                                      <p:to>
                                        <p:strVal val="visible"/>
                                      </p:to>
                                    </p:set>
                                  </p:childTnLst>
                                </p:cTn>
                              </p:par>
                              <p:par>
                                <p:cTn id="142" nodeType="withEffect" fill="hold" presetClass="entr" presetID="1">
                                  <p:stCondLst>
                                    <p:cond delay="0"/>
                                  </p:stCondLst>
                                  <p:childTnLst>
                                    <p:set>
                                      <p:cBhvr>
                                        <p:cTn id="143" dur="1" fill="hold">
                                          <p:stCondLst>
                                            <p:cond delay="0"/>
                                          </p:stCondLst>
                                        </p:cTn>
                                        <p:tgtEl>
                                          <p:spTgt spid="76">
                                            <p:txEl>
                                              <p:pRg st="4" end="4"/>
                                            </p:txEl>
                                          </p:spTgt>
                                        </p:tgtEl>
                                        <p:attrNameLst>
                                          <p:attrName>style.visibility</p:attrName>
                                        </p:attrNameLst>
                                      </p:cBhvr>
                                      <p:to>
                                        <p:strVal val="visible"/>
                                      </p:to>
                                    </p:set>
                                  </p:childTnLst>
                                </p:cTn>
                              </p:par>
                              <p:par>
                                <p:cTn id="144" nodeType="withEffect" fill="hold" presetClass="entr" presetID="1">
                                  <p:stCondLst>
                                    <p:cond delay="0"/>
                                  </p:stCondLst>
                                  <p:childTnLst>
                                    <p:set>
                                      <p:cBhvr>
                                        <p:cTn id="145" dur="1" fill="hold">
                                          <p:stCondLst>
                                            <p:cond delay="0"/>
                                          </p:stCondLst>
                                        </p:cTn>
                                        <p:tgtEl>
                                          <p:spTgt spid="76">
                                            <p:txEl>
                                              <p:pRg st="5" end="5"/>
                                            </p:txEl>
                                          </p:spTgt>
                                        </p:tgtEl>
                                        <p:attrNameLst>
                                          <p:attrName>style.visibility</p:attrName>
                                        </p:attrNameLst>
                                      </p:cBhvr>
                                      <p:to>
                                        <p:strVal val="visible"/>
                                      </p:to>
                                    </p:set>
                                  </p:childTnLst>
                                </p:cTn>
                              </p:par>
                              <p:par>
                                <p:cTn id="146" nodeType="withEffect" fill="hold" presetClass="entr" presetID="1">
                                  <p:stCondLst>
                                    <p:cond delay="0"/>
                                  </p:stCondLst>
                                  <p:childTnLst>
                                    <p:set>
                                      <p:cBhvr>
                                        <p:cTn id="147"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1_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Personalizar design">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5963</TotalTime>
  <Application>LibreOffice/24.2.4.2$Linux_X86_64 LibreOffice_project/d29029bfb700ea4a272da1366c5f5e7c14e351b5</Application>
  <AppVersion>15.0000</AppVersion>
  <Words>5333</Words>
  <Paragraphs>945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2016-04-04T15:53:45Z</dcterms:created>
  <dc:creator>André</dc:creator>
  <dc:description/>
  <dc:language>pt-BR</dc:language>
  <cp:lastModifiedBy/>
  <cp:lastPrinted>2024-06-17T14:39:56Z</cp:lastPrinted>
  <dcterms:modified xsi:type="dcterms:W3CDTF">2024-06-17T14:40:46Z</dcterms:modified>
  <cp:revision>266</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Notes">
    <vt:i4>64</vt:i4>
  </property>
  <property fmtid="{D5CDD505-2E9C-101B-9397-08002B2CF9AE}" pid="4" name="PresentationFormat">
    <vt:lpwstr>Widescreen</vt:lpwstr>
  </property>
  <property fmtid="{D5CDD505-2E9C-101B-9397-08002B2CF9AE}" pid="5" name="Slides">
    <vt:i4>88</vt:i4>
  </property>
</Properties>
</file>